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3" r:id="rId2"/>
    <p:sldId id="289" r:id="rId3"/>
    <p:sldId id="307" r:id="rId4"/>
    <p:sldId id="308" r:id="rId5"/>
    <p:sldId id="275" r:id="rId6"/>
    <p:sldId id="262" r:id="rId7"/>
    <p:sldId id="290" r:id="rId8"/>
    <p:sldId id="276" r:id="rId9"/>
    <p:sldId id="287" r:id="rId10"/>
    <p:sldId id="261" r:id="rId11"/>
    <p:sldId id="291" r:id="rId12"/>
    <p:sldId id="269" r:id="rId13"/>
    <p:sldId id="294" r:id="rId14"/>
    <p:sldId id="292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81" r:id="rId23"/>
    <p:sldId id="282" r:id="rId24"/>
    <p:sldId id="302" r:id="rId25"/>
    <p:sldId id="309" r:id="rId26"/>
    <p:sldId id="288" r:id="rId27"/>
    <p:sldId id="304" r:id="rId28"/>
    <p:sldId id="303" r:id="rId29"/>
    <p:sldId id="305" r:id="rId30"/>
    <p:sldId id="306" r:id="rId31"/>
    <p:sldId id="310" r:id="rId32"/>
    <p:sldId id="285" r:id="rId33"/>
    <p:sldId id="311" r:id="rId34"/>
    <p:sldId id="260" r:id="rId35"/>
    <p:sldId id="257" r:id="rId36"/>
  </p:sldIdLst>
  <p:sldSz cx="9906000" cy="6858000" type="A4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KG Second Chances Sketch" panose="02000000000000000000" pitchFamily="2" charset="0"/>
      <p:regular r:id="rId47"/>
    </p:embeddedFont>
    <p:embeddedFont>
      <p:font typeface="KG Second Chances Solid" panose="02000000000000000000" pitchFamily="2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0D"/>
    <a:srgbClr val="FF8C32"/>
    <a:srgbClr val="FFFFFF"/>
    <a:srgbClr val="BBE22E"/>
    <a:srgbClr val="DBDF31"/>
    <a:srgbClr val="E0E451"/>
    <a:srgbClr val="F49752"/>
    <a:srgbClr val="87BF61"/>
    <a:srgbClr val="6A8F49"/>
    <a:srgbClr val="B7C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81" indent="0" algn="ctr">
              <a:buNone/>
              <a:defRPr sz="2000"/>
            </a:lvl2pPr>
            <a:lvl3pPr marL="914362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3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8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3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0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7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7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1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5275" y="604838"/>
            <a:ext cx="2770188" cy="19907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Oval 9"/>
          <p:cNvSpPr/>
          <p:nvPr userDrawn="1"/>
        </p:nvSpPr>
        <p:spPr>
          <a:xfrm>
            <a:off x="1795463" y="4018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5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5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71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heworldcounts.com/challenges/consumption/other-products/environmental-impact-of-paper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IP0Ch1Va4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3777" y="1259175"/>
            <a:ext cx="71584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KG Second Chances Sketch" panose="02000000000000000000" pitchFamily="2" charset="0"/>
              </a:rPr>
              <a:t>CLIMATE ACTION TEAM</a:t>
            </a:r>
          </a:p>
          <a:p>
            <a:pPr algn="ctr"/>
            <a:endParaRPr lang="en-GB" sz="4800" dirty="0">
              <a:latin typeface="KG Second Chances Sketch" panose="02000000000000000000" pitchFamily="2" charset="0"/>
            </a:endParaRPr>
          </a:p>
          <a:p>
            <a:pPr algn="ctr"/>
            <a:r>
              <a:rPr lang="en-GB" sz="4800" dirty="0" smtClean="0">
                <a:latin typeface="KG Second Chances Solid" panose="02000000000000000000" pitchFamily="2" charset="0"/>
              </a:rPr>
              <a:t>PAPER USAGE &amp; WASTE</a:t>
            </a:r>
          </a:p>
          <a:p>
            <a:pPr algn="ctr"/>
            <a:r>
              <a:rPr lang="en-GB" sz="3200" dirty="0" smtClean="0">
                <a:latin typeface="KG Second Chances Solid" panose="02000000000000000000" pitchFamily="2" charset="0"/>
              </a:rPr>
              <a:t>Session 1</a:t>
            </a:r>
            <a:endParaRPr lang="en-GB" sz="3200" dirty="0">
              <a:latin typeface="KG Second Chances Solid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07" y="208058"/>
            <a:ext cx="1907177" cy="118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4461063"/>
            <a:ext cx="1815736" cy="25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092" y="1443841"/>
            <a:ext cx="48965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Can you remember how paper usage harms the environment and adds to a school’s climate impact?</a:t>
            </a:r>
            <a:endParaRPr lang="en-GB" sz="36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TRUE OR FALSE?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588" y="1267390"/>
            <a:ext cx="86028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LET’S PLAY A GAME OF TRUE OR FALSE. </a:t>
            </a:r>
          </a:p>
          <a:p>
            <a:pPr algn="ctr"/>
            <a:endParaRPr lang="en-GB" dirty="0">
              <a:latin typeface="KG Second Chances Solid" panose="02000000000000000000" pitchFamily="2" charset="0"/>
            </a:endParaRPr>
          </a:p>
          <a:p>
            <a:pPr algn="ctr"/>
            <a:r>
              <a:rPr lang="en-GB" dirty="0">
                <a:latin typeface="KG Second Chances Solid" panose="02000000000000000000" pitchFamily="2" charset="0"/>
              </a:rPr>
              <a:t>I</a:t>
            </a:r>
            <a:r>
              <a:rPr lang="en-GB" dirty="0" smtClean="0">
                <a:latin typeface="KG Second Chances Solid" panose="02000000000000000000" pitchFamily="2" charset="0"/>
              </a:rPr>
              <a:t>f you think that the statement is true, put your thumbs up. </a:t>
            </a:r>
          </a:p>
          <a:p>
            <a:pPr algn="ctr"/>
            <a:endParaRPr lang="en-GB" dirty="0" smtClean="0"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If </a:t>
            </a:r>
            <a:r>
              <a:rPr lang="en-GB" dirty="0">
                <a:latin typeface="KG Second Chances Solid" panose="02000000000000000000" pitchFamily="2" charset="0"/>
              </a:rPr>
              <a:t>you think statement is </a:t>
            </a:r>
            <a:r>
              <a:rPr lang="en-GB" dirty="0" smtClean="0">
                <a:latin typeface="KG Second Chances Solid" panose="02000000000000000000" pitchFamily="2" charset="0"/>
              </a:rPr>
              <a:t>false, put </a:t>
            </a:r>
            <a:r>
              <a:rPr lang="en-GB" dirty="0">
                <a:latin typeface="KG Second Chances Solid" panose="02000000000000000000" pitchFamily="2" charset="0"/>
              </a:rPr>
              <a:t>your thumbs </a:t>
            </a:r>
            <a:r>
              <a:rPr lang="en-GB" dirty="0" smtClean="0">
                <a:latin typeface="KG Second Chances Solid" panose="02000000000000000000" pitchFamily="2" charset="0"/>
              </a:rPr>
              <a:t>down.</a:t>
            </a:r>
            <a:endParaRPr lang="en-GB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71" y="2839256"/>
            <a:ext cx="3122856" cy="44173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4921" y="3013501"/>
            <a:ext cx="742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Is it true </a:t>
            </a:r>
          </a:p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or false?</a:t>
            </a:r>
            <a:endParaRPr lang="en-GB" sz="1200" dirty="0">
              <a:latin typeface="KG Second Chances Solid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2" y="500659"/>
            <a:ext cx="108000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48" y="50065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1209" y="708870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TRUE OR FALSE?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8693" y="2070181"/>
            <a:ext cx="5571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KG Second Chances Solid" panose="02000000000000000000" pitchFamily="2" charset="0"/>
              </a:rPr>
              <a:t>Paper production increases air pollution.</a:t>
            </a:r>
            <a:endParaRPr lang="en-GB" sz="5400" dirty="0">
              <a:latin typeface="KG Second Chances Solid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461" flipV="1">
            <a:off x="333880" y="3981882"/>
            <a:ext cx="1477644" cy="11096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133211">
            <a:off x="414350" y="4207050"/>
            <a:ext cx="124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Is it true </a:t>
            </a:r>
          </a:p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or false?</a:t>
            </a:r>
            <a:endParaRPr lang="en-GB" sz="1200" dirty="0">
              <a:latin typeface="KG Second Chances Solid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9" y="553591"/>
            <a:ext cx="108000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05" y="553591"/>
            <a:ext cx="1080000" cy="108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" y="4745882"/>
            <a:ext cx="1606876" cy="22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KG Second Chances Sketch" panose="02000000000000000000" pitchFamily="2" charset="0"/>
              </a:rPr>
              <a:t>TRUE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1209" y="708870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TRUE OR FALSE?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8693" y="2070181"/>
            <a:ext cx="5571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KG Second Chances Solid" panose="02000000000000000000" pitchFamily="2" charset="0"/>
              </a:rPr>
              <a:t>Paper production increases air pollution.</a:t>
            </a:r>
            <a:endParaRPr lang="en-GB" sz="5400" dirty="0">
              <a:latin typeface="KG Second Chances Solid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9" y="553591"/>
            <a:ext cx="108000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05" y="553591"/>
            <a:ext cx="1080000" cy="10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43" y="2204475"/>
            <a:ext cx="903452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dirty="0" smtClean="0">
                <a:solidFill>
                  <a:srgbClr val="FF750D"/>
                </a:solidFill>
                <a:latin typeface="KG Second Chances Sketch" panose="02000000000000000000" pitchFamily="2" charset="0"/>
              </a:rPr>
              <a:t>TRUE</a:t>
            </a:r>
            <a:endParaRPr lang="en-GB" sz="19900" dirty="0">
              <a:solidFill>
                <a:srgbClr val="FF750D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461" flipV="1">
            <a:off x="333880" y="3981882"/>
            <a:ext cx="1477644" cy="11096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133211">
            <a:off x="414350" y="4207050"/>
            <a:ext cx="124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Is it true </a:t>
            </a:r>
          </a:p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or false?</a:t>
            </a:r>
            <a:endParaRPr lang="en-GB" sz="1200" dirty="0">
              <a:latin typeface="KG Second Chances Solid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" y="4745882"/>
            <a:ext cx="1606876" cy="22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1209" y="708870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TRUE OR FALSE?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3821" y="2388045"/>
            <a:ext cx="68215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KG Second Chances Solid" panose="02000000000000000000" pitchFamily="2" charset="0"/>
              </a:rPr>
              <a:t>The production of paper uses very little energy.</a:t>
            </a:r>
            <a:endParaRPr lang="en-GB" sz="5400" dirty="0">
              <a:latin typeface="KG Second Chances Solid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9" y="553591"/>
            <a:ext cx="108000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05" y="553591"/>
            <a:ext cx="1080000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461" flipV="1">
            <a:off x="333880" y="3981882"/>
            <a:ext cx="1477644" cy="11096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133211">
            <a:off x="414350" y="4207050"/>
            <a:ext cx="124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Is it true </a:t>
            </a:r>
          </a:p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or false?</a:t>
            </a:r>
            <a:endParaRPr lang="en-GB" sz="1200" dirty="0">
              <a:latin typeface="KG Second Chances Solid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" y="4745882"/>
            <a:ext cx="1606876" cy="22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1209" y="708870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TRUE OR FALSE?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3821" y="2388045"/>
            <a:ext cx="68215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KG Second Chances Solid" panose="02000000000000000000" pitchFamily="2" charset="0"/>
              </a:rPr>
              <a:t>The production of paper uses very little energy.</a:t>
            </a:r>
            <a:endParaRPr lang="en-GB" sz="5400" dirty="0">
              <a:latin typeface="KG Second Chances Solid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9" y="553591"/>
            <a:ext cx="108000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05" y="553591"/>
            <a:ext cx="1080000" cy="10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736" y="2210437"/>
            <a:ext cx="90345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solidFill>
                  <a:srgbClr val="FF750D"/>
                </a:solidFill>
                <a:latin typeface="KG Second Chances Sketch" panose="02000000000000000000" pitchFamily="2" charset="0"/>
              </a:rPr>
              <a:t>FALSE</a:t>
            </a:r>
            <a:endParaRPr lang="en-GB" sz="16600" dirty="0">
              <a:solidFill>
                <a:srgbClr val="FF750D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461" flipV="1">
            <a:off x="333880" y="3981882"/>
            <a:ext cx="1477644" cy="11096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133211">
            <a:off x="414350" y="4207050"/>
            <a:ext cx="124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Is it true </a:t>
            </a:r>
          </a:p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or false?</a:t>
            </a:r>
            <a:endParaRPr lang="en-GB" sz="1200" dirty="0">
              <a:latin typeface="KG Second Chances Solid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" y="4745882"/>
            <a:ext cx="1606876" cy="22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1209" y="708870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TRUE OR FALSE?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361" y="2102715"/>
            <a:ext cx="60952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KG Second Chances Solid" panose="02000000000000000000" pitchFamily="2" charset="0"/>
              </a:rPr>
              <a:t>Manufacturing paper products </a:t>
            </a:r>
            <a:r>
              <a:rPr lang="en-GB" sz="3600" dirty="0" smtClean="0">
                <a:latin typeface="KG Second Chances Solid" panose="02000000000000000000" pitchFamily="2" charset="0"/>
              </a:rPr>
              <a:t>produces more </a:t>
            </a:r>
            <a:r>
              <a:rPr lang="en-GB" sz="3600" dirty="0">
                <a:latin typeface="KG Second Chances Solid" panose="02000000000000000000" pitchFamily="2" charset="0"/>
              </a:rPr>
              <a:t>greenhouse gases than producing plastic packaging.</a:t>
            </a:r>
            <a:endParaRPr lang="en-GB" sz="8800" dirty="0">
              <a:latin typeface="KG Second Chances Solid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9" y="553591"/>
            <a:ext cx="108000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05" y="553591"/>
            <a:ext cx="1080000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461" flipV="1">
            <a:off x="333880" y="3981882"/>
            <a:ext cx="1477644" cy="11096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133211">
            <a:off x="414350" y="4207050"/>
            <a:ext cx="124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Is it true </a:t>
            </a:r>
          </a:p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or false?</a:t>
            </a:r>
            <a:endParaRPr lang="en-GB" sz="1200" dirty="0">
              <a:latin typeface="KG Second Chances Solid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" y="4745882"/>
            <a:ext cx="1606876" cy="22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1209" y="708870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TRUE OR FALSE?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361" y="2102715"/>
            <a:ext cx="60952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KG Second Chances Solid" panose="02000000000000000000" pitchFamily="2" charset="0"/>
              </a:rPr>
              <a:t>Manufacturing paper products </a:t>
            </a:r>
            <a:r>
              <a:rPr lang="en-GB" sz="3600" dirty="0" smtClean="0">
                <a:latin typeface="KG Second Chances Solid" panose="02000000000000000000" pitchFamily="2" charset="0"/>
              </a:rPr>
              <a:t>produces more </a:t>
            </a:r>
            <a:r>
              <a:rPr lang="en-GB" sz="3600" dirty="0">
                <a:latin typeface="KG Second Chances Solid" panose="02000000000000000000" pitchFamily="2" charset="0"/>
              </a:rPr>
              <a:t>greenhouse gases than producing plastic packaging.</a:t>
            </a:r>
            <a:endParaRPr lang="en-GB" sz="8800" dirty="0">
              <a:latin typeface="KG Second Chances Solid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9" y="553591"/>
            <a:ext cx="108000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05" y="553591"/>
            <a:ext cx="1080000" cy="10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736" y="2210437"/>
            <a:ext cx="90345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solidFill>
                  <a:srgbClr val="FF750D"/>
                </a:solidFill>
                <a:latin typeface="KG Second Chances Sketch" panose="02000000000000000000" pitchFamily="2" charset="0"/>
              </a:rPr>
              <a:t>TRUE</a:t>
            </a:r>
            <a:endParaRPr lang="en-GB" sz="16600" dirty="0">
              <a:solidFill>
                <a:srgbClr val="FF750D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461" flipV="1">
            <a:off x="333880" y="3981882"/>
            <a:ext cx="1477644" cy="11096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133211">
            <a:off x="414350" y="4207050"/>
            <a:ext cx="124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Is it true </a:t>
            </a:r>
          </a:p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or false?</a:t>
            </a:r>
            <a:endParaRPr lang="en-GB" sz="1200" dirty="0">
              <a:latin typeface="KG Second Chances Solid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" y="4745882"/>
            <a:ext cx="1606876" cy="22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1209" y="708870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TRUE OR FALSE?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361" y="2551837"/>
            <a:ext cx="6095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The process of papermaking creates very little waste.</a:t>
            </a:r>
            <a:endParaRPr lang="en-GB" sz="8800" dirty="0">
              <a:latin typeface="KG Second Chances Solid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9" y="553591"/>
            <a:ext cx="108000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05" y="553591"/>
            <a:ext cx="1080000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461" flipV="1">
            <a:off x="333880" y="3981882"/>
            <a:ext cx="1477644" cy="11096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133211">
            <a:off x="414350" y="4207050"/>
            <a:ext cx="124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Is it true </a:t>
            </a:r>
          </a:p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or false?</a:t>
            </a:r>
            <a:endParaRPr lang="en-GB" sz="1200" dirty="0">
              <a:latin typeface="KG Second Chances Solid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" y="4653989"/>
            <a:ext cx="1652824" cy="233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1209" y="708870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TRUE OR FALSE?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361" y="2551837"/>
            <a:ext cx="6095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The process of papermaking creates very little waste.</a:t>
            </a:r>
            <a:endParaRPr lang="en-GB" sz="8800" dirty="0">
              <a:latin typeface="KG Second Chances Solid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9" y="553591"/>
            <a:ext cx="108000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05" y="553591"/>
            <a:ext cx="1080000" cy="10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736" y="2210437"/>
            <a:ext cx="90345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solidFill>
                  <a:srgbClr val="FF750D"/>
                </a:solidFill>
                <a:latin typeface="KG Second Chances Sketch" panose="02000000000000000000" pitchFamily="2" charset="0"/>
              </a:rPr>
              <a:t>FALSE</a:t>
            </a:r>
            <a:endParaRPr lang="en-GB" sz="16600" dirty="0">
              <a:solidFill>
                <a:srgbClr val="FF750D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461" flipV="1">
            <a:off x="333880" y="3981882"/>
            <a:ext cx="1477644" cy="11096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133211">
            <a:off x="414350" y="4207050"/>
            <a:ext cx="124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Is it true </a:t>
            </a:r>
          </a:p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or false?</a:t>
            </a:r>
            <a:endParaRPr lang="en-GB" sz="1200" dirty="0">
              <a:latin typeface="KG Second Chances Solid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" y="4745882"/>
            <a:ext cx="1606876" cy="22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0" y="138895"/>
            <a:ext cx="9558186" cy="6596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257" y="125104"/>
            <a:ext cx="9575072" cy="6624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10564" y="479644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PAPER IS GREAT … RIGHT?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7158" y="1659473"/>
            <a:ext cx="7433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Paper is an incredibly useful material, especially in schools, but the amount of paper that we use each day is harming our environment.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9276" y="5743976"/>
            <a:ext cx="4464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Let’s take a look at how it impacts the world around us.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485325" y="2911126"/>
            <a:ext cx="4783614" cy="2806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9458" y="3518204"/>
            <a:ext cx="2768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How many different uses of paper can you think of in your school?</a:t>
            </a:r>
            <a:endParaRPr lang="en-GB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91" y="2092578"/>
            <a:ext cx="3662888" cy="51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1209" y="708870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TRUE OR FALSE?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9321" y="2283059"/>
            <a:ext cx="51505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Papermaking encourages deforestation, endangering the lives of animals. </a:t>
            </a:r>
            <a:endParaRPr lang="en-GB" sz="8800" dirty="0">
              <a:latin typeface="KG Second Chances Solid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9" y="553591"/>
            <a:ext cx="108000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05" y="553591"/>
            <a:ext cx="1080000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461" flipV="1">
            <a:off x="333880" y="3981882"/>
            <a:ext cx="1477644" cy="11096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133211">
            <a:off x="414350" y="4207050"/>
            <a:ext cx="124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Is it true </a:t>
            </a:r>
          </a:p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or false?</a:t>
            </a:r>
            <a:endParaRPr lang="en-GB" sz="1200" dirty="0">
              <a:latin typeface="KG Second Chances Solid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" y="4745882"/>
            <a:ext cx="1606876" cy="22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1209" y="708870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TRUE OR FALSE?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9321" y="2283059"/>
            <a:ext cx="51505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Papermaking encourages deforestation, endangering the lives of animals. </a:t>
            </a:r>
            <a:endParaRPr lang="en-GB" sz="8800" dirty="0">
              <a:latin typeface="KG Second Chances Solid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9" y="553591"/>
            <a:ext cx="108000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05" y="553591"/>
            <a:ext cx="1080000" cy="10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736" y="2210437"/>
            <a:ext cx="90345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solidFill>
                  <a:srgbClr val="FF750D"/>
                </a:solidFill>
                <a:latin typeface="KG Second Chances Sketch" panose="02000000000000000000" pitchFamily="2" charset="0"/>
              </a:rPr>
              <a:t>TRUE</a:t>
            </a:r>
            <a:endParaRPr lang="en-GB" sz="16600" dirty="0">
              <a:solidFill>
                <a:srgbClr val="FF750D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461" flipV="1">
            <a:off x="333880" y="3981882"/>
            <a:ext cx="1477644" cy="11096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133211">
            <a:off x="414350" y="4207050"/>
            <a:ext cx="124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Is it true </a:t>
            </a:r>
          </a:p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or false?</a:t>
            </a:r>
            <a:endParaRPr lang="en-GB" sz="1200" dirty="0">
              <a:latin typeface="KG Second Chances Solid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" y="4745882"/>
            <a:ext cx="1606876" cy="22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DID YOU KNOW …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12" y="1316899"/>
            <a:ext cx="8680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KG Second Chances Solid" panose="02000000000000000000" pitchFamily="2" charset="0"/>
              </a:rPr>
              <a:t>Approximately 26% of the total waste in landfills is created by paper.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249" y="4842211"/>
            <a:ext cx="8543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Take a look at how much paper has been produced so far this year, using this online counter. </a:t>
            </a:r>
          </a:p>
          <a:p>
            <a:pPr algn="ctr"/>
            <a:endParaRPr lang="en-GB" sz="2400" dirty="0">
              <a:latin typeface="KG Second Chances Solid" panose="02000000000000000000" pitchFamily="2" charset="0"/>
            </a:endParaRPr>
          </a:p>
          <a:p>
            <a:pPr algn="ctr"/>
            <a:r>
              <a:rPr lang="en-GB" dirty="0">
                <a:latin typeface="KG Second Chances Solid" panose="02000000000000000000" pitchFamily="2" charset="0"/>
                <a:hlinkClick r:id="rId2"/>
              </a:rPr>
              <a:t>https://</a:t>
            </a:r>
            <a:r>
              <a:rPr lang="en-GB" dirty="0" smtClean="0">
                <a:latin typeface="KG Second Chances Solid" panose="02000000000000000000" pitchFamily="2" charset="0"/>
                <a:hlinkClick r:id="rId2"/>
              </a:rPr>
              <a:t>www.theworldcounts.com/challenges/consumption/other-products/environmental-impact-of-paper</a:t>
            </a:r>
            <a:r>
              <a:rPr lang="en-GB" dirty="0">
                <a:latin typeface="KG Second Chances Solid" panose="02000000000000000000" pitchFamily="2" charset="0"/>
              </a:rPr>
              <a:t> </a:t>
            </a:r>
            <a:endParaRPr lang="en-GB" dirty="0" smtClean="0">
              <a:latin typeface="KG Second Chances Solid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419" r="21419"/>
          <a:stretch/>
        </p:blipFill>
        <p:spPr>
          <a:xfrm>
            <a:off x="3804479" y="2538164"/>
            <a:ext cx="2160000" cy="216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907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HOW IS PAPER WASTED</a:t>
            </a:r>
          </a:p>
          <a:p>
            <a:pPr algn="ctr"/>
            <a:r>
              <a:rPr lang="en-GB" sz="4400" dirty="0">
                <a:latin typeface="KG Second Chances Sketch" panose="02000000000000000000" pitchFamily="2" charset="0"/>
              </a:rPr>
              <a:t>I</a:t>
            </a:r>
            <a:r>
              <a:rPr lang="en-GB" sz="4400" dirty="0" smtClean="0">
                <a:latin typeface="KG Second Chances Sketch" panose="02000000000000000000" pitchFamily="2" charset="0"/>
              </a:rPr>
              <a:t>N YOUR SCHOOL?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776" y="2013351"/>
            <a:ext cx="757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It’s time to find out how much paper is wasted in your school and investigate the climate impact it is having.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6128" y="3979627"/>
            <a:ext cx="5748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As a group, brainstorm what you think the main reasons for paper waste could be in your school.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" y="2602954"/>
            <a:ext cx="3362698" cy="47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LET’S GET INVESTIGATING!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5333" y="1550508"/>
            <a:ext cx="669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In order to take action against paper waste, you first need to find out the main reasons for the waste.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4954" y="3964997"/>
            <a:ext cx="3821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Use the C.A.T paper waste audit to find out what is going on in your school.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15" y="3436818"/>
            <a:ext cx="2278330" cy="2847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16" y="3027357"/>
            <a:ext cx="715929" cy="10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ACTION AT HOME!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583" y="1312148"/>
            <a:ext cx="8912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Are your families aware of the impact that paper production has on the environment? </a:t>
            </a:r>
          </a:p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Do other families in your school know?</a:t>
            </a:r>
          </a:p>
          <a:p>
            <a:pPr algn="ctr"/>
            <a:endParaRPr lang="en-GB" sz="24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400" dirty="0">
                <a:latin typeface="KG Second Chances Solid" panose="02000000000000000000" pitchFamily="2" charset="0"/>
              </a:rPr>
              <a:t>Why not create something electronically that can be shared with your own families and others to raise awareness.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1" y="4091001"/>
            <a:ext cx="2590800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31228" y="4047573"/>
            <a:ext cx="5444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Here are a few ideas!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KG Second Chances Solid" panose="02000000000000000000" pitchFamily="2" charset="0"/>
              </a:rPr>
              <a:t>Poster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KG Second Chances Solid" panose="02000000000000000000" pitchFamily="2" charset="0"/>
              </a:rPr>
              <a:t>Website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KG Second Chances Solid" panose="02000000000000000000" pitchFamily="2" charset="0"/>
              </a:rPr>
              <a:t>Presentation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KG Second Chances Solid" panose="02000000000000000000" pitchFamily="2" charset="0"/>
              </a:rPr>
              <a:t>Video </a:t>
            </a:r>
          </a:p>
          <a:p>
            <a:pPr algn="ctr"/>
            <a:endParaRPr lang="en-GB" sz="2400" dirty="0" smtClean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3777" y="1259175"/>
            <a:ext cx="71584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KG Second Chances Sketch" panose="02000000000000000000" pitchFamily="2" charset="0"/>
              </a:rPr>
              <a:t>CLIMATE ACTION TEAM</a:t>
            </a:r>
          </a:p>
          <a:p>
            <a:pPr algn="ctr"/>
            <a:endParaRPr lang="en-GB" sz="4800" dirty="0">
              <a:latin typeface="KG Second Chances Sketch" panose="02000000000000000000" pitchFamily="2" charset="0"/>
            </a:endParaRPr>
          </a:p>
          <a:p>
            <a:pPr algn="ctr"/>
            <a:r>
              <a:rPr lang="en-GB" sz="4800" dirty="0" smtClean="0">
                <a:latin typeface="KG Second Chances Solid" panose="02000000000000000000" pitchFamily="2" charset="0"/>
              </a:rPr>
              <a:t>PAPER USAGE &amp; WASTE</a:t>
            </a:r>
          </a:p>
          <a:p>
            <a:pPr algn="ctr"/>
            <a:r>
              <a:rPr lang="en-GB" sz="3200" dirty="0" smtClean="0">
                <a:latin typeface="KG Second Chances Solid" panose="02000000000000000000" pitchFamily="2" charset="0"/>
              </a:rPr>
              <a:t>Session 3</a:t>
            </a:r>
            <a:endParaRPr lang="en-GB" sz="3200" dirty="0">
              <a:latin typeface="KG Second Chances Solid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07" y="208058"/>
            <a:ext cx="1907177" cy="118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4461063"/>
            <a:ext cx="1815736" cy="25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TAKING ACTION!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069" y="1368595"/>
            <a:ext cx="787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Now that you know which areas in your school are having the largest impact due to paper waste, you can start to take action.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2603" y="3436818"/>
            <a:ext cx="4486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As a group, discuss what you found out from conducting your paper waste audit and brainstorm some ideas to help reduce the impact.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82" y="1987808"/>
            <a:ext cx="3725772" cy="52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NEED MORE IDEAS?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0907" y="1368595"/>
            <a:ext cx="7464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We’re sure that you all came up with great ideas to reduce your school’s climate impact from paper waste.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855" y="2764667"/>
            <a:ext cx="904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Here are a few ideas in case you didn’t think of them.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1" y="3637349"/>
            <a:ext cx="3388801" cy="2700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8381" y="4402648"/>
            <a:ext cx="492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Ensure that each room has a paper recycling bin.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19101" y="1077176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Ensure that all classes have a scrap paper draw/box that children can use for drawing etc. instead of new paper.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3007" y="3943563"/>
            <a:ext cx="4943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Educate the rest of the school community on the impact of paper production and waste (pupils, members of staff and families).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891" y="570510"/>
            <a:ext cx="2774185" cy="2582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1" y="3558127"/>
            <a:ext cx="4067543" cy="27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PRODUCTION OF PAPER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930" y="1355866"/>
            <a:ext cx="874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First let’s take a look at the paper making process.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pic>
        <p:nvPicPr>
          <p:cNvPr id="2" name="7IP0Ch1Va4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7600" y="2121853"/>
            <a:ext cx="76708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52451" y="694124"/>
            <a:ext cx="5391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Encourage teachers to set homework online.</a:t>
            </a:r>
          </a:p>
          <a:p>
            <a:pPr algn="ctr"/>
            <a:endParaRPr lang="en-GB" sz="24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400" dirty="0">
                <a:latin typeface="KG Second Chances Solid" panose="02000000000000000000" pitchFamily="2" charset="0"/>
              </a:rPr>
              <a:t>Send information home to parents via email or online platforms e.g. </a:t>
            </a:r>
            <a:r>
              <a:rPr lang="en-GB" sz="2400" dirty="0" smtClean="0">
                <a:latin typeface="KG Second Chances Solid" panose="02000000000000000000" pitchFamily="2" charset="0"/>
              </a:rPr>
              <a:t>letters and newsletters.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868" y="813752"/>
            <a:ext cx="24384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4584986"/>
            <a:ext cx="3787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Use recycled paper where you can.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95" t="8108" r="5896" b="983"/>
          <a:stretch/>
        </p:blipFill>
        <p:spPr>
          <a:xfrm>
            <a:off x="1295400" y="3781284"/>
            <a:ext cx="2448066" cy="24480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592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09651" y="1537553"/>
            <a:ext cx="4400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Encourage people to only print what they need.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6511" y="4183431"/>
            <a:ext cx="4472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G Second Chances Solid" panose="02000000000000000000" pitchFamily="2" charset="0"/>
              </a:rPr>
              <a:t>Have paper allocations for each class per half term to encourage people to think about how much they are using.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1382" y="349065"/>
            <a:ext cx="3207972" cy="3207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228" t="-289" r="-3242" b="289"/>
          <a:stretch/>
        </p:blipFill>
        <p:spPr>
          <a:xfrm>
            <a:off x="1231355" y="3787404"/>
            <a:ext cx="2731045" cy="2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ACTION PLANNING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8624" y="1459263"/>
            <a:ext cx="688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As a team, create your own action plan to tackle paper wastage and reduce paper usage in your school. </a:t>
            </a:r>
          </a:p>
        </p:txBody>
      </p:sp>
      <p:pic>
        <p:nvPicPr>
          <p:cNvPr id="1026" name="Picture 2" descr="Task management concept illustr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2" y="2411528"/>
            <a:ext cx="3839562" cy="383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68721" y="3654954"/>
            <a:ext cx="2457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You can create your own action plan or use the C.A.T template.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78" y="2792209"/>
            <a:ext cx="3143458" cy="444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1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TAKING ACTION AT HOME!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2" y="1279486"/>
            <a:ext cx="8970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What can you do at home? </a:t>
            </a:r>
          </a:p>
          <a:p>
            <a:pPr algn="ctr"/>
            <a:endParaRPr lang="en-GB" sz="105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There are lots of ways that you can reduce paper usage and waste in your own home.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1" y="2881509"/>
            <a:ext cx="1800000" cy="18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6552" y="4740009"/>
            <a:ext cx="2089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Create a poster to stop people putting junk mail through your letter box.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00" y="2881509"/>
            <a:ext cx="1800000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85" y="2881509"/>
            <a:ext cx="1800000" cy="18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08379" y="5017008"/>
            <a:ext cx="2089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Shred brown paper and use it in your compost.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84980" y="5017008"/>
            <a:ext cx="2089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Go paperless as a family e.g. bank statements.</a:t>
            </a:r>
          </a:p>
        </p:txBody>
      </p:sp>
    </p:spTree>
    <p:extLst>
      <p:ext uri="{BB962C8B-B14F-4D97-AF65-F5344CB8AC3E}">
        <p14:creationId xmlns:p14="http://schemas.microsoft.com/office/powerpoint/2010/main" val="33691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1077" y="270842"/>
            <a:ext cx="704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KG Second Chances Solid" panose="02000000000000000000" pitchFamily="2" charset="0"/>
              </a:rPr>
              <a:t>IMAGE CREDITS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445D36-D05B-6349-8F97-81CC28483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99156"/>
              </p:ext>
            </p:extLst>
          </p:nvPr>
        </p:nvGraphicFramePr>
        <p:xfrm>
          <a:off x="535578" y="1121206"/>
          <a:ext cx="8428119" cy="5219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653">
                  <a:extLst>
                    <a:ext uri="{9D8B030D-6E8A-4147-A177-3AD203B41FA5}">
                      <a16:colId xmlns:a16="http://schemas.microsoft.com/office/drawing/2014/main" val="2797114442"/>
                    </a:ext>
                  </a:extLst>
                </a:gridCol>
                <a:gridCol w="2194559">
                  <a:extLst>
                    <a:ext uri="{9D8B030D-6E8A-4147-A177-3AD203B41FA5}">
                      <a16:colId xmlns:a16="http://schemas.microsoft.com/office/drawing/2014/main" val="2159196442"/>
                    </a:ext>
                  </a:extLst>
                </a:gridCol>
                <a:gridCol w="5266907">
                  <a:extLst>
                    <a:ext uri="{9D8B030D-6E8A-4147-A177-3AD203B41FA5}">
                      <a16:colId xmlns:a16="http://schemas.microsoft.com/office/drawing/2014/main" val="2857316932"/>
                    </a:ext>
                  </a:extLst>
                </a:gridCol>
              </a:tblGrid>
              <a:tr h="31157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Slide(s)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Photo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Attribution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762883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Paper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stack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Icd2020</a:t>
                      </a: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637694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Paper mill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Adplace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="0" u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Pixabay</a:t>
                      </a: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3521373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Deforestation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YuliiaKa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469997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 &amp; 20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Landfill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stockgiu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6487979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Audit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studiogstock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551366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Drawing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b="0" u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brgfx</a:t>
                      </a:r>
                      <a:r>
                        <a:rPr lang="en-US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="0" u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0504391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Family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Pikisuperstar</a:t>
                      </a: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viafreepik</a:t>
                      </a: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19372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Computer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storyset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502276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Paper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Rawpixel.com</a:t>
                      </a:r>
                      <a:r>
                        <a:rPr lang="en-US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Freepik </a:t>
                      </a: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168633"/>
                  </a:ext>
                </a:extLst>
              </a:tr>
              <a:tr h="313573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Printer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Freepik via Freepik 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170029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884785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014610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702423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5647701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8792046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7826452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7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7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PRODUCTION OF PAPER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1" y="1984516"/>
            <a:ext cx="5303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KG Second Chances Solid" panose="02000000000000000000" pitchFamily="2" charset="0"/>
              </a:rPr>
              <a:t>Do you think the production of paper harms the environment?</a:t>
            </a:r>
          </a:p>
          <a:p>
            <a:pPr algn="ctr"/>
            <a:endParaRPr lang="en-GB" sz="28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800" dirty="0" smtClean="0">
                <a:latin typeface="KG Second Chances Solid" panose="02000000000000000000" pitchFamily="2" charset="0"/>
              </a:rPr>
              <a:t>Did you notice anything in the video that could be harming the environment and adding to the climate crisis?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3411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THE DAMAGE CAUSED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3510" y="1313457"/>
            <a:ext cx="7078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Here are a few ways that the need for paper is damaging the environment.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0" r="16680"/>
          <a:stretch/>
        </p:blipFill>
        <p:spPr>
          <a:xfrm>
            <a:off x="850371" y="2462213"/>
            <a:ext cx="2160000" cy="2160000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1419" r="21419"/>
          <a:stretch/>
        </p:blipFill>
        <p:spPr>
          <a:xfrm>
            <a:off x="6945194" y="2462212"/>
            <a:ext cx="2160000" cy="2160000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6689" r="16689"/>
          <a:stretch/>
        </p:blipFill>
        <p:spPr>
          <a:xfrm>
            <a:off x="3899687" y="2462213"/>
            <a:ext cx="2160000" cy="2160000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850" y="4760637"/>
            <a:ext cx="2783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Papermaking releases chemicals into the air increasing air pollution, damaging our health and contributing to the climate crisis.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4103" y="4773665"/>
            <a:ext cx="2870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Paper is made from trees meaning that papermaking encourages deforestation, endangering the animals that live there.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4690" y="4939970"/>
            <a:ext cx="2576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The process of papermaking can pollute water supplies and creates an enormous amount of waste. </a:t>
            </a:r>
          </a:p>
        </p:txBody>
      </p:sp>
    </p:spTree>
    <p:extLst>
      <p:ext uri="{BB962C8B-B14F-4D97-AF65-F5344CB8AC3E}">
        <p14:creationId xmlns:p14="http://schemas.microsoft.com/office/powerpoint/2010/main" val="142896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93162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PAPER USAGE IN SCHOOLS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1" y="1657350"/>
            <a:ext cx="5303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Did you know that, </a:t>
            </a:r>
            <a:r>
              <a:rPr lang="en-GB" sz="2400" dirty="0">
                <a:latin typeface="KG Second Chances Solid" panose="02000000000000000000" pitchFamily="2" charset="0"/>
              </a:rPr>
              <a:t>each </a:t>
            </a:r>
            <a:r>
              <a:rPr lang="en-GB" sz="2400" dirty="0" smtClean="0">
                <a:latin typeface="KG Second Chances Solid" panose="02000000000000000000" pitchFamily="2" charset="0"/>
              </a:rPr>
              <a:t>year, UK primary schools create 45kg of paper waste per pupil?</a:t>
            </a:r>
          </a:p>
          <a:p>
            <a:pPr algn="ctr"/>
            <a:endParaRPr lang="en-GB" sz="24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That is approximately 212 million kilograms of paper waste a year!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9320" y="4999394"/>
            <a:ext cx="4164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KG Second Chances Solid" panose="02000000000000000000" pitchFamily="2" charset="0"/>
              </a:rPr>
              <a:t>But what can you do to help?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93162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13585" y="359729"/>
            <a:ext cx="5878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PAPER USAGE IN YOUR SCHOOL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9195" y="2309893"/>
            <a:ext cx="43319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As a team, you will need to find out how much paper is ordered and used in your school. </a:t>
            </a:r>
          </a:p>
          <a:p>
            <a:pPr algn="ctr"/>
            <a:endParaRPr lang="en-GB" dirty="0"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You could use the questionnaire provided and ask the head teacher or school business manager to find out how much paper is ordered each year. </a:t>
            </a:r>
          </a:p>
          <a:p>
            <a:pPr algn="ctr"/>
            <a:endParaRPr lang="en-GB" dirty="0"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You might need to do some maths to find out exactly how many pieces of paper were purchased.</a:t>
            </a:r>
            <a:endParaRPr lang="en-GB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813" t="14202" r="14202" b="13813"/>
          <a:stretch/>
        </p:blipFill>
        <p:spPr>
          <a:xfrm>
            <a:off x="586454" y="1953756"/>
            <a:ext cx="4405591" cy="44055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87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87768" y="444005"/>
            <a:ext cx="753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QUESTIONS TO DISCUSS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0403" y="1213446"/>
            <a:ext cx="720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Before you ask a member of staff about the school’s use of paper, why not discuss the questions as a group first. 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29842"/>
              </p:ext>
            </p:extLst>
          </p:nvPr>
        </p:nvGraphicFramePr>
        <p:xfrm>
          <a:off x="165464" y="1979552"/>
          <a:ext cx="8159670" cy="6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9670">
                  <a:extLst>
                    <a:ext uri="{9D8B030D-6E8A-4147-A177-3AD203B41FA5}">
                      <a16:colId xmlns:a16="http://schemas.microsoft.com/office/drawing/2014/main" val="170347587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What type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 of paper is purchased throughout the year? E.g. printer paper, recycled paper, cartridge/art paper, coloured paper.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52885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84136"/>
              </p:ext>
            </p:extLst>
          </p:nvPr>
        </p:nvGraphicFramePr>
        <p:xfrm>
          <a:off x="1580866" y="2774761"/>
          <a:ext cx="8159670" cy="6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9670">
                  <a:extLst>
                    <a:ext uri="{9D8B030D-6E8A-4147-A177-3AD203B41FA5}">
                      <a16:colId xmlns:a16="http://schemas.microsoft.com/office/drawing/2014/main" val="170347587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How many sheets of printer paper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 were purchased last school year?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52885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03015"/>
              </p:ext>
            </p:extLst>
          </p:nvPr>
        </p:nvGraphicFramePr>
        <p:xfrm>
          <a:off x="165464" y="3569970"/>
          <a:ext cx="8159670" cy="6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9670">
                  <a:extLst>
                    <a:ext uri="{9D8B030D-6E8A-4147-A177-3AD203B41FA5}">
                      <a16:colId xmlns:a16="http://schemas.microsoft.com/office/drawing/2014/main" val="170347587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How many sheets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 of art paper (including coloured paper &amp; card) were purchased?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52885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28577"/>
              </p:ext>
            </p:extLst>
          </p:nvPr>
        </p:nvGraphicFramePr>
        <p:xfrm>
          <a:off x="1580866" y="4351534"/>
          <a:ext cx="8159670" cy="6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9670">
                  <a:extLst>
                    <a:ext uri="{9D8B030D-6E8A-4147-A177-3AD203B41FA5}">
                      <a16:colId xmlns:a16="http://schemas.microsoft.com/office/drawing/2014/main" val="170347587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Is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 paper usage monitored / limited or can staff take it when they want to?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52885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55353"/>
              </p:ext>
            </p:extLst>
          </p:nvPr>
        </p:nvGraphicFramePr>
        <p:xfrm>
          <a:off x="164738" y="5146743"/>
          <a:ext cx="8159670" cy="6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9670">
                  <a:extLst>
                    <a:ext uri="{9D8B030D-6E8A-4147-A177-3AD203B41FA5}">
                      <a16:colId xmlns:a16="http://schemas.microsoft.com/office/drawing/2014/main" val="170347587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Do children have access to plain paper for colouring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 and drawing?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52885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30673"/>
              </p:ext>
            </p:extLst>
          </p:nvPr>
        </p:nvGraphicFramePr>
        <p:xfrm>
          <a:off x="1587438" y="5941952"/>
          <a:ext cx="8159670" cy="6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9670">
                  <a:extLst>
                    <a:ext uri="{9D8B030D-6E8A-4147-A177-3AD203B41FA5}">
                      <a16:colId xmlns:a16="http://schemas.microsoft.com/office/drawing/2014/main" val="170347587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Where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 is paper used within the school?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528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3777" y="1259175"/>
            <a:ext cx="71584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KG Second Chances Sketch" panose="02000000000000000000" pitchFamily="2" charset="0"/>
              </a:rPr>
              <a:t>CLIMATE ACTION TEAM</a:t>
            </a:r>
          </a:p>
          <a:p>
            <a:pPr algn="ctr"/>
            <a:endParaRPr lang="en-GB" sz="4800" dirty="0">
              <a:latin typeface="KG Second Chances Sketch" panose="02000000000000000000" pitchFamily="2" charset="0"/>
            </a:endParaRPr>
          </a:p>
          <a:p>
            <a:pPr algn="ctr"/>
            <a:r>
              <a:rPr lang="en-GB" sz="4800" dirty="0" smtClean="0">
                <a:latin typeface="KG Second Chances Solid" panose="02000000000000000000" pitchFamily="2" charset="0"/>
              </a:rPr>
              <a:t>PAPER USAGE &amp; WASTE</a:t>
            </a:r>
          </a:p>
          <a:p>
            <a:pPr algn="ctr"/>
            <a:r>
              <a:rPr lang="en-GB" sz="3200" dirty="0" smtClean="0">
                <a:latin typeface="KG Second Chances Solid" panose="02000000000000000000" pitchFamily="2" charset="0"/>
              </a:rPr>
              <a:t>Session 2</a:t>
            </a:r>
            <a:endParaRPr lang="en-GB" sz="3200" dirty="0">
              <a:latin typeface="KG Second Chances Solid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07" y="208058"/>
            <a:ext cx="1907177" cy="118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4461063"/>
            <a:ext cx="1815736" cy="25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9644</TotalTime>
  <Words>1261</Words>
  <Application>Microsoft Office PowerPoint</Application>
  <PresentationFormat>A4 Paper (210x297 mm)</PresentationFormat>
  <Paragraphs>183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KG Second Chances Sketch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Allyce</dc:creator>
  <cp:lastModifiedBy>Allyce</cp:lastModifiedBy>
  <cp:revision>169</cp:revision>
  <dcterms:created xsi:type="dcterms:W3CDTF">2021-11-02T19:40:07Z</dcterms:created>
  <dcterms:modified xsi:type="dcterms:W3CDTF">2023-10-24T15:04:51Z</dcterms:modified>
</cp:coreProperties>
</file>