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3" r:id="rId2"/>
    <p:sldId id="289" r:id="rId3"/>
    <p:sldId id="308" r:id="rId4"/>
    <p:sldId id="275" r:id="rId5"/>
    <p:sldId id="262" r:id="rId6"/>
    <p:sldId id="290" r:id="rId7"/>
    <p:sldId id="313" r:id="rId8"/>
    <p:sldId id="287" r:id="rId9"/>
    <p:sldId id="261" r:id="rId10"/>
    <p:sldId id="291" r:id="rId11"/>
    <p:sldId id="314" r:id="rId12"/>
    <p:sldId id="315" r:id="rId13"/>
    <p:sldId id="316" r:id="rId14"/>
    <p:sldId id="317" r:id="rId15"/>
    <p:sldId id="318" r:id="rId16"/>
    <p:sldId id="312" r:id="rId17"/>
    <p:sldId id="288" r:id="rId18"/>
    <p:sldId id="304" r:id="rId19"/>
    <p:sldId id="303" r:id="rId20"/>
    <p:sldId id="305" r:id="rId21"/>
    <p:sldId id="306" r:id="rId22"/>
    <p:sldId id="310" r:id="rId23"/>
    <p:sldId id="285" r:id="rId24"/>
    <p:sldId id="311" r:id="rId25"/>
    <p:sldId id="260" r:id="rId26"/>
    <p:sldId id="257" r:id="rId27"/>
  </p:sldIdLst>
  <p:sldSz cx="9906000" cy="6858000" type="A4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KG Second Chances Sketch" panose="02000000000000000000" pitchFamily="2" charset="0"/>
      <p:regular r:id="rId38"/>
    </p:embeddedFont>
    <p:embeddedFont>
      <p:font typeface="KG Second Chances Solid" panose="02000000000000000000" pitchFamily="2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0D"/>
    <a:srgbClr val="FF8C32"/>
    <a:srgbClr val="FFFFFF"/>
    <a:srgbClr val="BBE22E"/>
    <a:srgbClr val="DBDF31"/>
    <a:srgbClr val="E0E451"/>
    <a:srgbClr val="F49752"/>
    <a:srgbClr val="87BF61"/>
    <a:srgbClr val="6A8F49"/>
    <a:srgbClr val="B7C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5275" y="604838"/>
            <a:ext cx="2770188" cy="19907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1795463" y="4018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buyingforschools.blog.gov.uk/2022/05/23/how-to-make-your-school-more-water-efficien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D3XSIE4ymo?si=c92uWVC9QHr9colk&amp;start=6&amp;end=24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EzraAtUvhE?si=cB8njo4VUliDz9p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259175"/>
            <a:ext cx="7158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  <a:p>
            <a:pPr algn="ctr"/>
            <a:endParaRPr lang="en-GB" sz="48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4800" dirty="0" smtClean="0">
                <a:latin typeface="KG Second Chances Solid" panose="02000000000000000000" pitchFamily="2" charset="0"/>
              </a:rPr>
              <a:t>WATER USAGE </a:t>
            </a:r>
          </a:p>
          <a:p>
            <a:pPr algn="ctr"/>
            <a:r>
              <a:rPr lang="en-GB" sz="4800" dirty="0" smtClean="0">
                <a:latin typeface="KG Second Chances Solid" panose="02000000000000000000" pitchFamily="2" charset="0"/>
              </a:rPr>
              <a:t>&amp; WASTE</a:t>
            </a:r>
          </a:p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Session 1</a:t>
            </a:r>
            <a:endParaRPr lang="en-GB" sz="3200" dirty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87401"/>
            <a:ext cx="2291986" cy="3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61296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ALWAYS, SOMETIMES, NEVER 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1" y="1863291"/>
            <a:ext cx="8602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LET’S PLAY A GAME OF ALWAYS, SOMETIMES, NEVER.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Sort the statements in to three piles (always, sometimes, never). 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You could play in teams or as individuals. </a:t>
            </a:r>
          </a:p>
          <a:p>
            <a:pPr algn="ctr"/>
            <a:endParaRPr lang="en-GB" dirty="0">
              <a:latin typeface="KG Second Chances Solid" panose="02000000000000000000" pitchFamily="2" charset="0"/>
            </a:endParaRPr>
          </a:p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Who can remember the most?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45580"/>
            <a:ext cx="1567654" cy="15676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94" y="4445580"/>
            <a:ext cx="1567654" cy="1567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6822" y="4445580"/>
            <a:ext cx="1567654" cy="15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72406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ENDLESS WATER?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4565" y="2550244"/>
            <a:ext cx="52518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KG Second Chances Solid" panose="02000000000000000000" pitchFamily="2" charset="0"/>
              </a:rPr>
              <a:t>Is water really endless? </a:t>
            </a:r>
            <a:endParaRPr lang="en-GB" sz="4000" dirty="0" smtClean="0">
              <a:latin typeface="KG Second Chances Solid" panose="02000000000000000000" pitchFamily="2" charset="0"/>
            </a:endParaRPr>
          </a:p>
          <a:p>
            <a:pPr algn="ctr"/>
            <a:endParaRPr lang="en-GB" sz="4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4000" dirty="0" smtClean="0">
                <a:latin typeface="KG Second Chances Solid" panose="02000000000000000000" pitchFamily="2" charset="0"/>
              </a:rPr>
              <a:t>What </a:t>
            </a:r>
            <a:r>
              <a:rPr lang="en-GB" sz="4000" dirty="0">
                <a:latin typeface="KG Second Chances Solid" panose="02000000000000000000" pitchFamily="2" charset="0"/>
              </a:rPr>
              <a:t>do you think?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4" y="898237"/>
            <a:ext cx="4362450" cy="61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46037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ENDLESS WATER?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010" y="1215478"/>
            <a:ext cx="82219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KG Second Chances Solid" panose="02000000000000000000" pitchFamily="2" charset="0"/>
              </a:rPr>
              <a:t>It’s easy to think that water is endless, especially when we have rainy days or see rivers, lakes and oceans.</a:t>
            </a:r>
            <a:endParaRPr lang="en-GB" sz="2500" dirty="0"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629" y="3188936"/>
            <a:ext cx="44767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KG Second Chances Solid" panose="02000000000000000000" pitchFamily="2" charset="0"/>
              </a:rPr>
              <a:t>While the planet may never run out of water, it’s important to remember that most of the Earth’s water is salt water, frozen or found underground. </a:t>
            </a:r>
            <a:endParaRPr lang="en-GB" sz="25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963" b="371"/>
          <a:stretch/>
        </p:blipFill>
        <p:spPr>
          <a:xfrm>
            <a:off x="1438109" y="3272943"/>
            <a:ext cx="2617363" cy="26173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79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46037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WATER ON EARTH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825" y="1371118"/>
            <a:ext cx="88963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G Second Chances Solid" panose="02000000000000000000" pitchFamily="2" charset="0"/>
              </a:rPr>
              <a:t>71% of our planet it covered in water. </a:t>
            </a:r>
          </a:p>
          <a:p>
            <a:pPr algn="ctr"/>
            <a:r>
              <a:rPr lang="en-GB" sz="2400" dirty="0">
                <a:latin typeface="KG Second Chances Solid" panose="02000000000000000000" pitchFamily="2" charset="0"/>
              </a:rPr>
              <a:t>That’s a  lot, right?</a:t>
            </a:r>
          </a:p>
          <a:p>
            <a:pPr algn="ctr"/>
            <a:endParaRPr lang="en-GB" sz="2400" dirty="0" smtClean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Well actually, only 1% of that water is drinkable.</a:t>
            </a:r>
          </a:p>
          <a:p>
            <a:pPr algn="ctr"/>
            <a:endParaRPr lang="en-GB" sz="24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As the population on Earth increases, so does our need for fresh drinking water.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57" r="16757"/>
          <a:stretch/>
        </p:blipFill>
        <p:spPr>
          <a:xfrm>
            <a:off x="1095647" y="4318796"/>
            <a:ext cx="2160000" cy="21600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85829" y="4510244"/>
            <a:ext cx="495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Treating water, in order to produce clean drinking water, uses a lot a electricity and money.</a:t>
            </a:r>
          </a:p>
        </p:txBody>
      </p:sp>
    </p:spTree>
    <p:extLst>
      <p:ext uri="{BB962C8B-B14F-4D97-AF65-F5344CB8AC3E}">
        <p14:creationId xmlns:p14="http://schemas.microsoft.com/office/powerpoint/2010/main" val="2803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46037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USING WATER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110" y="1366994"/>
            <a:ext cx="7383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Producing clean, fresh water uses a large amount of energy and therefore increases our climate impact on the world.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734" y="3021319"/>
            <a:ext cx="8050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It is important that we save energy by limiting the amount of water that we use and waste.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4313" y="4827160"/>
            <a:ext cx="509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Let’s get investigating your school’s water usage.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89" r="16689"/>
          <a:stretch/>
        </p:blipFill>
        <p:spPr>
          <a:xfrm>
            <a:off x="1280156" y="4162658"/>
            <a:ext cx="2160000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9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89524" y="490172"/>
            <a:ext cx="7726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G Second Chances Sketch" panose="02000000000000000000" pitchFamily="2" charset="0"/>
              </a:rPr>
              <a:t>LET’S GET INVESTIGATING!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6744" y="2569145"/>
            <a:ext cx="4494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It’s time to find out how much water is being used / wasted in your school 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As a group, complete the C.A.T Water Usage Audit to find out how much is being used.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Remember to work as a team.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571" y="1221336"/>
            <a:ext cx="4494855" cy="18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WATER USAGE AUDIT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83" y="2102735"/>
            <a:ext cx="1687414" cy="243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499">
            <a:off x="980318" y="1913775"/>
            <a:ext cx="1687414" cy="243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7" y="3654449"/>
            <a:ext cx="1687414" cy="243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86" y="3822142"/>
            <a:ext cx="1687414" cy="2437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913">
            <a:off x="1719094" y="3048055"/>
            <a:ext cx="1687414" cy="24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89524" y="744579"/>
            <a:ext cx="7726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HOME ACTIVITY 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195" y="2542461"/>
            <a:ext cx="4331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It’s time to investigate your use of water at home further.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Over the next week, you will need to track your own water consumption at home.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Don’t forget to share all the facts that you have learnt with your families.  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89" r="16689"/>
          <a:stretch/>
        </p:blipFill>
        <p:spPr>
          <a:xfrm>
            <a:off x="807330" y="2327510"/>
            <a:ext cx="3600000" cy="36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64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259175"/>
            <a:ext cx="7158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  <a:p>
            <a:pPr algn="ctr"/>
            <a:endParaRPr lang="en-GB" sz="48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4800" dirty="0">
                <a:latin typeface="KG Second Chances Solid" panose="02000000000000000000" pitchFamily="2" charset="0"/>
              </a:rPr>
              <a:t>WATER USAGE </a:t>
            </a:r>
          </a:p>
          <a:p>
            <a:pPr algn="ctr"/>
            <a:r>
              <a:rPr lang="en-GB" sz="4800" dirty="0">
                <a:latin typeface="KG Second Chances Solid" panose="02000000000000000000" pitchFamily="2" charset="0"/>
              </a:rPr>
              <a:t>&amp; WASTE</a:t>
            </a:r>
          </a:p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Session 3</a:t>
            </a:r>
            <a:endParaRPr lang="en-GB" sz="3200" dirty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87401"/>
            <a:ext cx="2291986" cy="3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TAKING ACTION!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034" y="1451445"/>
            <a:ext cx="851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Now that you know which areas in your school are having the largest climate impact due to water usage &amp; waste, you can start to take action.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2603" y="3436818"/>
            <a:ext cx="448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As a group, discuss what you found out from conducting your water usage audit and brainstorm some ideas to help reduce the impact.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99" y="2346562"/>
            <a:ext cx="3389695" cy="47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NEED MORE IDEAS?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907" y="1368595"/>
            <a:ext cx="7464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We’re sure that you all came up with great ideas to reduce your school’s climate impact from water usage &amp; waste.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855" y="2764667"/>
            <a:ext cx="90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Here are a few ideas in case you didn’t think of them.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2947" y="4241350"/>
            <a:ext cx="492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Ensure that each tap has a water saving label / poster near it in order to remind people to use less water.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07" y="3812701"/>
            <a:ext cx="2868929" cy="24269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09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564" y="479644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WONDERFUL WATER!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7158" y="1193599"/>
            <a:ext cx="743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Where does water come from?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21392" y="1949026"/>
            <a:ext cx="3987038" cy="23389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4710" y="2304898"/>
            <a:ext cx="2768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Did you know that clean water is a limited resource and a very costly one?</a:t>
            </a:r>
            <a:endParaRPr lang="en-GB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932" r="3446"/>
          <a:stretch/>
        </p:blipFill>
        <p:spPr>
          <a:xfrm>
            <a:off x="590085" y="2386624"/>
            <a:ext cx="3561461" cy="3561461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6166" y="4739093"/>
            <a:ext cx="3006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Do you know where our clean water comes from?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62" y="3505227"/>
            <a:ext cx="2640659" cy="37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87964" y="1434026"/>
            <a:ext cx="468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Find any leaks and ask the school maintenance team to fix them.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1107" y="4312893"/>
            <a:ext cx="4943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Replace taps with water-saving versions like push buttons taps.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2674" y="414191"/>
            <a:ext cx="3240000" cy="32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54" y="3653057"/>
            <a:ext cx="2520000" cy="25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8652" y="1432787"/>
            <a:ext cx="523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Harvest rainwater to water plants in order to prevent people from using fresh water. 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5579" y="4236055"/>
            <a:ext cx="4472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Fit water saving devices to toilets and urinals to reduce the amount of water they use.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95" t="8108" r="5896" b="983"/>
          <a:stretch/>
        </p:blipFill>
        <p:spPr>
          <a:xfrm>
            <a:off x="1295400" y="3781284"/>
            <a:ext cx="2448066" cy="2448066"/>
          </a:xfrm>
          <a:prstGeom prst="ellipse">
            <a:avLst/>
          </a:prstGeom>
        </p:spPr>
      </p:pic>
      <p:pic>
        <p:nvPicPr>
          <p:cNvPr id="1026" name="Picture 2" descr="Free vector hand drawn flat design tree planting illu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88" y="772952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24818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68149" y="1168221"/>
            <a:ext cx="440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Educate staff and pupils by presenting the information you have learnt to them. </a:t>
            </a:r>
            <a:endParaRPr lang="en-GB" sz="2400" dirty="0"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3966" y="4214734"/>
            <a:ext cx="48550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Share this government blog with your head teacher</a:t>
            </a:r>
          </a:p>
          <a:p>
            <a:pPr algn="ctr"/>
            <a:r>
              <a:rPr lang="en-GB" dirty="0">
                <a:latin typeface="KG Second Chances Solid" panose="02000000000000000000" pitchFamily="2" charset="0"/>
                <a:hlinkClick r:id="rId2"/>
              </a:rPr>
              <a:t>https://buyingforschools.blog.gov.uk/2022/05/23/how-to-make-your-school-more-water-efficient</a:t>
            </a:r>
            <a:r>
              <a:rPr lang="en-GB" dirty="0" smtClean="0">
                <a:latin typeface="KG Second Chances Solid" panose="02000000000000000000" pitchFamily="2" charset="0"/>
                <a:hlinkClick r:id="rId2"/>
              </a:rPr>
              <a:t>/</a:t>
            </a:r>
            <a:r>
              <a:rPr lang="en-GB" dirty="0" smtClean="0">
                <a:latin typeface="KG Second Chances Solid" panose="02000000000000000000" pitchFamily="2" charset="0"/>
              </a:rPr>
              <a:t> </a:t>
            </a:r>
            <a:endParaRPr lang="en-GB" dirty="0">
              <a:latin typeface="KG Second Chances Solid" panose="02000000000000000000" pitchFamily="2" charset="0"/>
            </a:endParaRPr>
          </a:p>
        </p:txBody>
      </p:sp>
      <p:pic>
        <p:nvPicPr>
          <p:cNvPr id="2050" name="Picture 2" descr="Free vector flat design cartoon business commun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6292"/>
          <a:stretch/>
        </p:blipFill>
        <p:spPr bwMode="auto">
          <a:xfrm>
            <a:off x="6244617" y="693051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vector male hand holding folder with documents flat vector illustration. businessman holding red file, important business or real estate documents. stationery, application, meeting concep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/>
        </p:blipFill>
        <p:spPr bwMode="auto">
          <a:xfrm>
            <a:off x="1034715" y="3785730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ACTION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1487" y="1561185"/>
            <a:ext cx="788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As a team, create your own action plan to tackle and reduce water usage in your school. </a:t>
            </a:r>
          </a:p>
        </p:txBody>
      </p:sp>
      <p:pic>
        <p:nvPicPr>
          <p:cNvPr id="1026" name="Picture 2" descr="Task management concept illustr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1" y="2780515"/>
            <a:ext cx="3839562" cy="38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00550" y="3763479"/>
            <a:ext cx="245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You can create your own action plan or use the C.A.T template.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98166"/>
            <a:ext cx="2920636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TAKING ACTION AT HOME!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2" y="1279486"/>
            <a:ext cx="8970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What can you do at home? </a:t>
            </a:r>
          </a:p>
          <a:p>
            <a:pPr algn="ctr"/>
            <a:endParaRPr lang="en-GB" sz="105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latin typeface="KG Second Chances Solid" panose="02000000000000000000" pitchFamily="2" charset="0"/>
              </a:rPr>
              <a:t>There are lots of ways that you can reduce your water usage in your own home.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652" y="5017008"/>
            <a:ext cx="208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Switch to showers instead of baths.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2106" y="5000861"/>
            <a:ext cx="2089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Use left over cooking water  to water plants.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8379" y="4878508"/>
            <a:ext cx="2089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Make sure that the dishwasher is full and don’t pre-rinse dishes.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2" y="2626619"/>
            <a:ext cx="2160000" cy="229427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998" y="2691494"/>
            <a:ext cx="2160000" cy="2160000"/>
          </a:xfrm>
          <a:prstGeom prst="ellipse">
            <a:avLst/>
          </a:prstGeom>
        </p:spPr>
      </p:pic>
      <p:pic>
        <p:nvPicPr>
          <p:cNvPr id="13" name="Picture 2" descr="Free vector hand drawn flat design tree planting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25" y="2842671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077" y="270842"/>
            <a:ext cx="704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KG Second Chances Solid" panose="02000000000000000000" pitchFamily="2" charset="0"/>
              </a:rPr>
              <a:t>IMAGE CREDITS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445D36-D05B-6349-8F97-81CC2848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27344"/>
              </p:ext>
            </p:extLst>
          </p:nvPr>
        </p:nvGraphicFramePr>
        <p:xfrm>
          <a:off x="535578" y="978728"/>
          <a:ext cx="8428119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66907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Slide(s)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Photo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Attribution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Water tap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Rawpixel.com</a:t>
                      </a:r>
                      <a:r>
                        <a:rPr lang="en-US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river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awesomecontent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521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Water storage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vecstock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469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ground water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jeswin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48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Plug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zirconicusso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551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Science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Freepik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Sink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kaboompics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freepik</a:t>
                      </a: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Homework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Freepik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Earth water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atlascompany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Water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treatment plant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wirestock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Investigating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drobotdean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Save water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macrovector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Plumber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vectorjuice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Sink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Freepik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879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21/24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Water plants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Freepik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82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Children presenting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pikisuperstar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7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Document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pch.vector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0558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Shower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brgfx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 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74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Dishwasher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By </a:t>
                      </a:r>
                      <a:r>
                        <a:rPr lang="en-US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vectorpocket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via Freepik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441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THE WATER CYCLE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6400" y="1201321"/>
            <a:ext cx="530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It all begins with the water cycle. </a:t>
            </a:r>
          </a:p>
        </p:txBody>
      </p:sp>
      <p:pic>
        <p:nvPicPr>
          <p:cNvPr id="9" name="TD3XSIE4ym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4379" y="1673816"/>
            <a:ext cx="8382000" cy="471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9827" y="6388691"/>
            <a:ext cx="152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KG Second Chances Solid" panose="02000000000000000000" pitchFamily="2" charset="0"/>
              </a:rPr>
              <a:t>Stop at 4:03</a:t>
            </a:r>
          </a:p>
        </p:txBody>
      </p:sp>
    </p:spTree>
    <p:extLst>
      <p:ext uri="{BB962C8B-B14F-4D97-AF65-F5344CB8AC3E}">
        <p14:creationId xmlns:p14="http://schemas.microsoft.com/office/powerpoint/2010/main" val="1562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1" y="403411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WHAT HAPPENS NEXT?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89" r="16689"/>
          <a:stretch/>
        </p:blipFill>
        <p:spPr>
          <a:xfrm>
            <a:off x="874849" y="2936360"/>
            <a:ext cx="2160000" cy="2160000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580" y="1303804"/>
            <a:ext cx="873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Water </a:t>
            </a:r>
            <a:r>
              <a:rPr lang="en-GB" sz="2000" smtClean="0">
                <a:latin typeface="KG Second Chances Solid" panose="02000000000000000000" pitchFamily="2" charset="0"/>
              </a:rPr>
              <a:t>treatment facilities </a:t>
            </a:r>
            <a:r>
              <a:rPr lang="en-GB" sz="2000" dirty="0" smtClean="0">
                <a:latin typeface="KG Second Chances Solid" panose="02000000000000000000" pitchFamily="2" charset="0"/>
              </a:rPr>
              <a:t>then gather the </a:t>
            </a: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water to clean and send it to you.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This water can come from different places. 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328" y="5405074"/>
            <a:ext cx="278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KG Second Chances Solid" panose="02000000000000000000" pitchFamily="2" charset="0"/>
              </a:rPr>
              <a:t>SURFACE WATER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Rivers, lakes </a:t>
            </a:r>
            <a:br>
              <a:rPr lang="en-GB" sz="1600" dirty="0" smtClean="0">
                <a:latin typeface="KG Second Chances Solid" panose="02000000000000000000" pitchFamily="2" charset="0"/>
              </a:rPr>
            </a:br>
            <a:r>
              <a:rPr lang="en-GB" sz="1600" dirty="0" smtClean="0">
                <a:latin typeface="KG Second Chances Solid" panose="02000000000000000000" pitchFamily="2" charset="0"/>
              </a:rPr>
              <a:t>and reservoirs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8581" y="5405074"/>
            <a:ext cx="2870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KG Second Chances Solid" panose="02000000000000000000" pitchFamily="2" charset="0"/>
              </a:rPr>
              <a:t>GROUND WATER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Natural 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underground 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stores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168" y="5405074"/>
            <a:ext cx="257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KG Second Chances Solid" panose="02000000000000000000" pitchFamily="2" charset="0"/>
              </a:rPr>
              <a:t>SEWER NETWORK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Used 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water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987" t="-480" r="399" b="480"/>
          <a:stretch/>
        </p:blipFill>
        <p:spPr>
          <a:xfrm>
            <a:off x="7047213" y="2936360"/>
            <a:ext cx="2160000" cy="2160000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6693" r="16693"/>
          <a:stretch/>
        </p:blipFill>
        <p:spPr>
          <a:xfrm>
            <a:off x="3973997" y="2936360"/>
            <a:ext cx="2160000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289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9621" y="493162"/>
            <a:ext cx="8366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WATER TREATMENT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pic>
        <p:nvPicPr>
          <p:cNvPr id="2" name="0EzraAtUvh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9621" y="1760988"/>
            <a:ext cx="8369868" cy="4708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6400" y="1201321"/>
            <a:ext cx="5303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The water then needs to be cleaned.</a:t>
            </a:r>
          </a:p>
        </p:txBody>
      </p:sp>
    </p:spTree>
    <p:extLst>
      <p:ext uri="{BB962C8B-B14F-4D97-AF65-F5344CB8AC3E}">
        <p14:creationId xmlns:p14="http://schemas.microsoft.com/office/powerpoint/2010/main" val="3112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89524" y="490172"/>
            <a:ext cx="7726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HOW DO YOU USE WATER IN YOUR SCHOOL?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195" y="2263725"/>
            <a:ext cx="4331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Drinking water is essential in order to survive but it is also used for lots of other reasons.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Can you think of all the ways that water is used in your school?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You could create a mind map or a floor plan of the school to indicate where water is used in your school.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3" r="33175"/>
          <a:stretch/>
        </p:blipFill>
        <p:spPr>
          <a:xfrm>
            <a:off x="760783" y="2192020"/>
            <a:ext cx="3929063" cy="39290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87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89524" y="744579"/>
            <a:ext cx="7726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KG Second Chances Sketch" panose="02000000000000000000" pitchFamily="2" charset="0"/>
              </a:rPr>
              <a:t>HOME ACTIVITY </a:t>
            </a:r>
            <a:endParaRPr lang="en-GB" sz="4400" dirty="0">
              <a:latin typeface="KG Second Chances Sketc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646" y="2696349"/>
            <a:ext cx="4037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It’s time to investigate your use of water at home.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Over the next week, investigate how water is used by your family.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Don’t forget to keep an eye out in the garden as well!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89" r="16689"/>
          <a:stretch/>
        </p:blipFill>
        <p:spPr>
          <a:xfrm>
            <a:off x="807330" y="2327510"/>
            <a:ext cx="3600000" cy="360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94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3777" y="1259175"/>
            <a:ext cx="7158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KG Second Chances Sketch" panose="02000000000000000000" pitchFamily="2" charset="0"/>
              </a:rPr>
              <a:t>CLIMATE ACTION TEAM</a:t>
            </a:r>
          </a:p>
          <a:p>
            <a:pPr algn="ctr"/>
            <a:endParaRPr lang="en-GB" sz="4800" dirty="0">
              <a:latin typeface="KG Second Chances Sketch" panose="02000000000000000000" pitchFamily="2" charset="0"/>
            </a:endParaRPr>
          </a:p>
          <a:p>
            <a:pPr algn="ctr"/>
            <a:r>
              <a:rPr lang="en-GB" sz="4800" dirty="0">
                <a:latin typeface="KG Second Chances Solid" panose="02000000000000000000" pitchFamily="2" charset="0"/>
              </a:rPr>
              <a:t>WATER USAGE </a:t>
            </a:r>
          </a:p>
          <a:p>
            <a:pPr algn="ctr"/>
            <a:r>
              <a:rPr lang="en-GB" sz="4800" dirty="0">
                <a:latin typeface="KG Second Chances Solid" panose="02000000000000000000" pitchFamily="2" charset="0"/>
              </a:rPr>
              <a:t>&amp; WASTE</a:t>
            </a:r>
          </a:p>
          <a:p>
            <a:pPr algn="ctr"/>
            <a:r>
              <a:rPr lang="en-GB" sz="3200" dirty="0" smtClean="0">
                <a:latin typeface="KG Second Chances Solid" panose="02000000000000000000" pitchFamily="2" charset="0"/>
              </a:rPr>
              <a:t>Session 2</a:t>
            </a:r>
            <a:endParaRPr lang="en-GB" sz="3200" dirty="0">
              <a:latin typeface="KG Second Chances Solid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07" y="208058"/>
            <a:ext cx="1907177" cy="11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87401"/>
            <a:ext cx="2291986" cy="324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825549" y="317689"/>
            <a:ext cx="5436255" cy="4646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3249" y="955819"/>
            <a:ext cx="3780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KG Second Chances Solid" panose="02000000000000000000" pitchFamily="2" charset="0"/>
              </a:rPr>
              <a:t>Can you remember how water is cleaned and supplied to you?</a:t>
            </a:r>
            <a:endParaRPr lang="en-GB" sz="28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0700" y="5383612"/>
            <a:ext cx="366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Let’s play a quick game!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2" y="771558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11026</TotalTime>
  <Words>996</Words>
  <Application>Microsoft Office PowerPoint</Application>
  <PresentationFormat>A4 Paper (210x297 mm)</PresentationFormat>
  <Paragraphs>177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KG Second Chances Sketch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200</cp:revision>
  <dcterms:created xsi:type="dcterms:W3CDTF">2021-11-02T19:40:07Z</dcterms:created>
  <dcterms:modified xsi:type="dcterms:W3CDTF">2023-10-24T15:35:12Z</dcterms:modified>
</cp:coreProperties>
</file>