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7" r:id="rId2"/>
  </p:sldIdLst>
  <p:sldSz cx="6858000" cy="9906000" type="A4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KG Second Chances Sketch" panose="02000000000000000000" pitchFamily="2" charset="0"/>
      <p:regular r:id="rId9"/>
    </p:embeddedFont>
    <p:embeddedFont>
      <p:font typeface="KG Second Chances Solid" panose="02000000000000000000" pitchFamily="2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C32"/>
    <a:srgbClr val="E87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78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1886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94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45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03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909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64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8735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07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3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4300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8C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29BF0-DED2-4FBF-8A50-8CF0D843CEF1}" type="datetimeFigureOut">
              <a:rPr lang="en-GB" smtClean="0"/>
              <a:t>03/09/2023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9D46B-8A82-4950-BA4D-4DD898657BA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51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9407" y="111000"/>
            <a:ext cx="6559186" cy="968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latin typeface="KG Second Chances Sketch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34572" y="283397"/>
            <a:ext cx="4585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latin typeface="KG Second Chances Sketch" panose="02000000000000000000" pitchFamily="2" charset="0"/>
              </a:rPr>
              <a:t>PAPER USAGE QUESTIONNAIRE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183" y="9132124"/>
            <a:ext cx="945190" cy="585626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19430"/>
              </p:ext>
            </p:extLst>
          </p:nvPr>
        </p:nvGraphicFramePr>
        <p:xfrm>
          <a:off x="306748" y="1552467"/>
          <a:ext cx="6265260" cy="80792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3607">
                  <a:extLst>
                    <a:ext uri="{9D8B030D-6E8A-4147-A177-3AD203B41FA5}">
                      <a16:colId xmlns:a16="http://schemas.microsoft.com/office/drawing/2014/main" val="23616481"/>
                    </a:ext>
                  </a:extLst>
                </a:gridCol>
                <a:gridCol w="4231653">
                  <a:extLst>
                    <a:ext uri="{9D8B030D-6E8A-4147-A177-3AD203B41FA5}">
                      <a16:colId xmlns:a16="http://schemas.microsoft.com/office/drawing/2014/main" val="3366940216"/>
                    </a:ext>
                  </a:extLst>
                </a:gridCol>
              </a:tblGrid>
              <a:tr h="587618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KG Second Chances Solid" panose="02000000000000000000" pitchFamily="2" charset="0"/>
                        </a:rPr>
                        <a:t>QUESTION</a:t>
                      </a:r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solidFill>
                      <a:srgbClr val="FF8C32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KG Second Chances Solid" panose="02000000000000000000" pitchFamily="2" charset="0"/>
                        </a:rPr>
                        <a:t>COMMENT</a:t>
                      </a:r>
                      <a:endParaRPr lang="en-GB" sz="2000" dirty="0">
                        <a:latin typeface="KG Second Chances Solid" panose="02000000000000000000" pitchFamily="2" charset="0"/>
                      </a:endParaRPr>
                    </a:p>
                  </a:txBody>
                  <a:tcPr anchor="ctr">
                    <a:solidFill>
                      <a:srgbClr val="FF8C32">
                        <a:alpha val="81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546183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KG Second Chances Solid" panose="02000000000000000000" pitchFamily="2" charset="0"/>
                        </a:rPr>
                        <a:t>What type</a:t>
                      </a:r>
                      <a:r>
                        <a:rPr lang="en-GB" sz="1200" baseline="0" dirty="0" smtClean="0">
                          <a:latin typeface="KG Second Chances Solid" panose="02000000000000000000" pitchFamily="2" charset="0"/>
                        </a:rPr>
                        <a:t> of paper is purchased throughout the year? E.g. printer paper, recycled paper, cartridge/art paper, coloured paper.</a:t>
                      </a:r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211772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KG Second Chances Solid" panose="02000000000000000000" pitchFamily="2" charset="0"/>
                        </a:rPr>
                        <a:t>How many sheets of printer paper</a:t>
                      </a:r>
                      <a:r>
                        <a:rPr lang="en-GB" sz="1200" baseline="0" dirty="0" smtClean="0">
                          <a:latin typeface="KG Second Chances Solid" panose="02000000000000000000" pitchFamily="2" charset="0"/>
                        </a:rPr>
                        <a:t> were purchased last school year?</a:t>
                      </a:r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9468989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KG Second Chances Solid" panose="02000000000000000000" pitchFamily="2" charset="0"/>
                        </a:rPr>
                        <a:t>How many sheets</a:t>
                      </a:r>
                      <a:r>
                        <a:rPr lang="en-GB" sz="1200" baseline="0" dirty="0" smtClean="0">
                          <a:latin typeface="KG Second Chances Solid" panose="02000000000000000000" pitchFamily="2" charset="0"/>
                        </a:rPr>
                        <a:t> of art paper (including coloured paper &amp; card) were purchased </a:t>
                      </a:r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316529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KG Second Chances Solid" panose="02000000000000000000" pitchFamily="2" charset="0"/>
                        </a:rPr>
                        <a:t>Is</a:t>
                      </a:r>
                      <a:r>
                        <a:rPr lang="en-GB" sz="1200" baseline="0" dirty="0" smtClean="0">
                          <a:latin typeface="KG Second Chances Solid" panose="02000000000000000000" pitchFamily="2" charset="0"/>
                        </a:rPr>
                        <a:t> paper usage monitored / limited or can staff take it when they want to?</a:t>
                      </a:r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516323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KG Second Chances Solid" panose="02000000000000000000" pitchFamily="2" charset="0"/>
                        </a:rPr>
                        <a:t>Do children have access to plain paper for colouring</a:t>
                      </a:r>
                      <a:r>
                        <a:rPr lang="en-GB" sz="1200" baseline="0" dirty="0" smtClean="0">
                          <a:latin typeface="KG Second Chances Solid" panose="02000000000000000000" pitchFamily="2" charset="0"/>
                        </a:rPr>
                        <a:t> and drawing?</a:t>
                      </a:r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759055"/>
                  </a:ext>
                </a:extLst>
              </a:tr>
              <a:tr h="1224000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 smtClean="0">
                          <a:latin typeface="KG Second Chances Solid" panose="02000000000000000000" pitchFamily="2" charset="0"/>
                        </a:rPr>
                        <a:t>Where</a:t>
                      </a:r>
                      <a:r>
                        <a:rPr lang="en-GB" sz="1200" baseline="0" dirty="0" smtClean="0">
                          <a:latin typeface="KG Second Chances Solid" panose="02000000000000000000" pitchFamily="2" charset="0"/>
                        </a:rPr>
                        <a:t> is paper used within the school?</a:t>
                      </a:r>
                      <a:endParaRPr lang="en-GB" sz="1200" dirty="0">
                        <a:latin typeface="KG Second Chances Solid" panose="020000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18062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30" y="298535"/>
            <a:ext cx="1046942" cy="104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91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21182</TotalTime>
  <Words>92</Words>
  <Application>Microsoft Office PowerPoint</Application>
  <PresentationFormat>A4 Paper (210x297 mm)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Calibri Light</vt:lpstr>
      <vt:lpstr>KG Second Chances Sketch</vt:lpstr>
      <vt:lpstr>KG Second Chances Solid</vt:lpstr>
      <vt:lpstr>Arial</vt:lpstr>
      <vt:lpstr>Office Theme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Allyce</dc:creator>
  <cp:lastModifiedBy>Allyce</cp:lastModifiedBy>
  <cp:revision>34</cp:revision>
  <dcterms:created xsi:type="dcterms:W3CDTF">2022-02-24T16:12:00Z</dcterms:created>
  <dcterms:modified xsi:type="dcterms:W3CDTF">2023-09-03T21:26:32Z</dcterms:modified>
</cp:coreProperties>
</file>