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3" r:id="rId2"/>
    <p:sldId id="262" r:id="rId3"/>
    <p:sldId id="276" r:id="rId4"/>
    <p:sldId id="270" r:id="rId5"/>
    <p:sldId id="272" r:id="rId6"/>
    <p:sldId id="274" r:id="rId7"/>
    <p:sldId id="267" r:id="rId8"/>
    <p:sldId id="261" r:id="rId9"/>
    <p:sldId id="269" r:id="rId10"/>
    <p:sldId id="277" r:id="rId11"/>
    <p:sldId id="278" r:id="rId12"/>
    <p:sldId id="279" r:id="rId13"/>
    <p:sldId id="280" r:id="rId14"/>
    <p:sldId id="281" r:id="rId15"/>
    <p:sldId id="282" r:id="rId16"/>
    <p:sldId id="268" r:id="rId17"/>
    <p:sldId id="283" r:id="rId18"/>
    <p:sldId id="275" r:id="rId19"/>
    <p:sldId id="285" r:id="rId20"/>
    <p:sldId id="284" r:id="rId21"/>
    <p:sldId id="286" r:id="rId22"/>
    <p:sldId id="260" r:id="rId23"/>
    <p:sldId id="257" r:id="rId24"/>
  </p:sldIdLst>
  <p:sldSz cx="9906000" cy="6858000" type="A4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KG Second Chances Sketch" panose="02000000000000000000" pitchFamily="2" charset="0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KG Second Chances Solid" panose="02000000000000000000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0D"/>
    <a:srgbClr val="FF8C32"/>
    <a:srgbClr val="FFFFFF"/>
    <a:srgbClr val="BBE22E"/>
    <a:srgbClr val="DBDF31"/>
    <a:srgbClr val="E0E451"/>
    <a:srgbClr val="F49752"/>
    <a:srgbClr val="87BF61"/>
    <a:srgbClr val="6A8F49"/>
    <a:srgbClr val="B7C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napToGrid="0">
      <p:cViewPr>
        <p:scale>
          <a:sx n="66" d="100"/>
          <a:sy n="66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181" indent="0" algn="ctr">
              <a:buNone/>
              <a:defRPr sz="2000"/>
            </a:lvl2pPr>
            <a:lvl3pPr marL="914362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3" indent="0" algn="ctr">
              <a:buNone/>
              <a:defRPr sz="1600"/>
            </a:lvl5pPr>
            <a:lvl6pPr marL="2285905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88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63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83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6"/>
            <a:ext cx="8543925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00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7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4"/>
            <a:ext cx="4190702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6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4"/>
            <a:ext cx="4211340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6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96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8"/>
            <a:ext cx="501491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2" indent="0">
              <a:buNone/>
              <a:defRPr sz="1200"/>
            </a:lvl3pPr>
            <a:lvl4pPr marL="1371543" indent="0">
              <a:buNone/>
              <a:defRPr sz="1000"/>
            </a:lvl4pPr>
            <a:lvl5pPr marL="1828723" indent="0">
              <a:buNone/>
              <a:defRPr sz="1000"/>
            </a:lvl5pPr>
            <a:lvl6pPr marL="2285905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61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8"/>
            <a:ext cx="501491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81" indent="0">
              <a:buNone/>
              <a:defRPr sz="2799"/>
            </a:lvl2pPr>
            <a:lvl3pPr marL="914362" indent="0">
              <a:buNone/>
              <a:defRPr sz="2401"/>
            </a:lvl3pPr>
            <a:lvl4pPr marL="1371543" indent="0">
              <a:buNone/>
              <a:defRPr sz="2000"/>
            </a:lvl4pPr>
            <a:lvl5pPr marL="1828723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5275" y="604838"/>
            <a:ext cx="2770188" cy="19907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Oval 9"/>
          <p:cNvSpPr/>
          <p:nvPr userDrawn="1"/>
        </p:nvSpPr>
        <p:spPr>
          <a:xfrm>
            <a:off x="1795463" y="401875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85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9A0F-4ED3-455E-A212-387A3CF26B32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0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9j42-V5cr0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73777" y="1536174"/>
            <a:ext cx="71584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latin typeface="KG Second Chances Sketch" panose="02000000000000000000" pitchFamily="2" charset="0"/>
              </a:rPr>
              <a:t>CLIMATE ACTION TEAM</a:t>
            </a:r>
          </a:p>
          <a:p>
            <a:pPr algn="ctr"/>
            <a:endParaRPr lang="en-GB" sz="4800" dirty="0">
              <a:latin typeface="KG Second Chances Sketch" panose="02000000000000000000" pitchFamily="2" charset="0"/>
            </a:endParaRPr>
          </a:p>
          <a:p>
            <a:pPr algn="ctr"/>
            <a:r>
              <a:rPr lang="en-GB" sz="4800" dirty="0" smtClean="0">
                <a:latin typeface="KG Second Chances Solid" panose="02000000000000000000" pitchFamily="2" charset="0"/>
              </a:rPr>
              <a:t>TRANSPORT</a:t>
            </a:r>
          </a:p>
          <a:p>
            <a:pPr algn="ctr"/>
            <a:r>
              <a:rPr lang="en-GB" sz="3200" dirty="0" smtClean="0">
                <a:latin typeface="KG Second Chances Solid" panose="02000000000000000000" pitchFamily="2" charset="0"/>
              </a:rPr>
              <a:t>Session 1</a:t>
            </a:r>
            <a:endParaRPr lang="en-GB" sz="3200" dirty="0">
              <a:latin typeface="KG Second Chances Soli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07" y="208058"/>
            <a:ext cx="1907177" cy="1181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96" y="4180113"/>
            <a:ext cx="1995756" cy="28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THE LEAST HARMFUL </a:t>
            </a:r>
          </a:p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MODE OF TRANSPORT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88" y="1849961"/>
            <a:ext cx="860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Which mode of transport has the least climate impact?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9461" flipV="1">
            <a:off x="333880" y="3981882"/>
            <a:ext cx="1477644" cy="11096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133211">
            <a:off x="414350" y="4207050"/>
            <a:ext cx="124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KG Second Chances Solid" panose="02000000000000000000" pitchFamily="2" charset="0"/>
              </a:rPr>
              <a:t>Don’t forget to discuss.</a:t>
            </a:r>
            <a:endParaRPr lang="en-GB" sz="1200" dirty="0">
              <a:latin typeface="KG Second Chances Solid" panose="02000000000000000000" pitchFamily="2" charset="0"/>
            </a:endParaRPr>
          </a:p>
        </p:txBody>
      </p:sp>
      <p:pic>
        <p:nvPicPr>
          <p:cNvPr id="2050" name="Picture 2" descr="Free Boy Scooter photo and 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26607" r="226" b="7247"/>
          <a:stretch/>
        </p:blipFill>
        <p:spPr bwMode="auto">
          <a:xfrm>
            <a:off x="2503827" y="2904362"/>
            <a:ext cx="324000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026" t="2362" r="35718" b="1182"/>
          <a:stretch/>
        </p:blipFill>
        <p:spPr>
          <a:xfrm>
            <a:off x="6120682" y="2846709"/>
            <a:ext cx="3240000" cy="3240000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6" y="4857328"/>
            <a:ext cx="12725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THE LEAST HARMFUL </a:t>
            </a:r>
          </a:p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MODE OF TRANSPORT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88" y="1849961"/>
            <a:ext cx="860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Which mode of transport has the least climate impact?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9461" flipV="1">
            <a:off x="333880" y="3981882"/>
            <a:ext cx="1477644" cy="11096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133211">
            <a:off x="414350" y="4207050"/>
            <a:ext cx="124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KG Second Chances Solid" panose="02000000000000000000" pitchFamily="2" charset="0"/>
              </a:rPr>
              <a:t>Don’t forget to discuss.</a:t>
            </a:r>
            <a:endParaRPr lang="en-GB" sz="1200" dirty="0">
              <a:latin typeface="KG Second Chances Soli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641" r="16641"/>
          <a:stretch/>
        </p:blipFill>
        <p:spPr>
          <a:xfrm>
            <a:off x="2395803" y="2875535"/>
            <a:ext cx="3240000" cy="3240000"/>
          </a:xfrm>
          <a:prstGeom prst="ellipse">
            <a:avLst/>
          </a:prstGeom>
        </p:spPr>
      </p:pic>
      <p:pic>
        <p:nvPicPr>
          <p:cNvPr id="3074" name="Picture 2" descr="Free Mercedes-Benz Gls photo and pict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2234" r="12902" b="823"/>
          <a:stretch/>
        </p:blipFill>
        <p:spPr bwMode="auto">
          <a:xfrm>
            <a:off x="6084674" y="2875535"/>
            <a:ext cx="324000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6" y="4857328"/>
            <a:ext cx="12725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THE LEAST HARMFUL </a:t>
            </a:r>
          </a:p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MODE OF TRANSPORT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88" y="1849961"/>
            <a:ext cx="860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Which mode of transport has the least climate impact?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9461" flipV="1">
            <a:off x="333880" y="3981882"/>
            <a:ext cx="1477644" cy="11096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133211">
            <a:off x="414350" y="4207050"/>
            <a:ext cx="124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KG Second Chances Solid" panose="02000000000000000000" pitchFamily="2" charset="0"/>
              </a:rPr>
              <a:t>Don’t forget to discuss.</a:t>
            </a:r>
            <a:endParaRPr lang="en-GB" sz="1200" dirty="0">
              <a:latin typeface="KG Second Chances Solid" panose="02000000000000000000" pitchFamily="2" charset="0"/>
            </a:endParaRPr>
          </a:p>
        </p:txBody>
      </p:sp>
      <p:pic>
        <p:nvPicPr>
          <p:cNvPr id="3074" name="Picture 2" descr="Free Mercedes-Benz Gls photo and 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2234" r="12902" b="823"/>
          <a:stretch/>
        </p:blipFill>
        <p:spPr bwMode="auto">
          <a:xfrm>
            <a:off x="6084674" y="2875535"/>
            <a:ext cx="324000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0026" t="2362" r="35718" b="1182"/>
          <a:stretch/>
        </p:blipFill>
        <p:spPr>
          <a:xfrm>
            <a:off x="2412307" y="2875535"/>
            <a:ext cx="3240000" cy="324000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6" y="4857328"/>
            <a:ext cx="12725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89704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BUT WAIT!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88" y="1124296"/>
            <a:ext cx="860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What about the adults in your school?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  <p:pic>
        <p:nvPicPr>
          <p:cNvPr id="4098" name="Picture 2" descr="Free vector teacher collection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6" t="480" r="6150" b="-480"/>
          <a:stretch/>
        </p:blipFill>
        <p:spPr bwMode="auto">
          <a:xfrm>
            <a:off x="981074" y="2146740"/>
            <a:ext cx="3971925" cy="39719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40870" y="2774824"/>
            <a:ext cx="3813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How do the adults in your school get to and from school?</a:t>
            </a:r>
          </a:p>
          <a:p>
            <a:pPr algn="ctr"/>
            <a:endParaRPr lang="en-GB" sz="2400" dirty="0" smtClean="0">
              <a:latin typeface="KG Second Chances Solid" panose="02000000000000000000" pitchFamily="2" charset="0"/>
            </a:endParaRPr>
          </a:p>
          <a:p>
            <a:pPr algn="ctr"/>
            <a:endParaRPr lang="en-GB" sz="2400" dirty="0">
              <a:latin typeface="KG Second Chances Solid" panose="02000000000000000000" pitchFamily="2" charset="0"/>
            </a:endParaRPr>
          </a:p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How can you find out?</a:t>
            </a:r>
            <a:endParaRPr lang="en-GB" sz="2400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24818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IT’S TIME TO TAKE </a:t>
            </a:r>
          </a:p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SOME ACTION!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6411" y="2128553"/>
            <a:ext cx="4199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As a team, use the tally sheet provided to gather data on the modes of transport that adults in school use to get to and from school. </a:t>
            </a:r>
          </a:p>
          <a:p>
            <a:pPr algn="ctr"/>
            <a:endParaRPr lang="en-GB" sz="1600" dirty="0">
              <a:latin typeface="KG Second Chances Solid" panose="02000000000000000000" pitchFamily="2" charset="0"/>
            </a:endParaRP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Just like before, you can ask a group of adults each or complete the task together.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094">
            <a:off x="1568708" y="2393237"/>
            <a:ext cx="2559666" cy="3697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3318" y="4469248"/>
            <a:ext cx="36303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DON’T FORGET:</a:t>
            </a: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Kitchen staff </a:t>
            </a: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Caretaker </a:t>
            </a: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Office staff </a:t>
            </a: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Lunchtime organisers </a:t>
            </a: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Teaching Assistants </a:t>
            </a: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Teachers </a:t>
            </a: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Head teacher </a:t>
            </a:r>
          </a:p>
        </p:txBody>
      </p:sp>
    </p:spTree>
    <p:extLst>
      <p:ext uri="{BB962C8B-B14F-4D97-AF65-F5344CB8AC3E}">
        <p14:creationId xmlns:p14="http://schemas.microsoft.com/office/powerpoint/2010/main" val="4907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24818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HOME ACTIVITY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5776" y="1437554"/>
            <a:ext cx="757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Do the adults in your school community know the impact that their transport might be  having on the environment?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1" y="2037719"/>
            <a:ext cx="4603019" cy="4603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6797" y="3215843"/>
            <a:ext cx="3494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Why not create a poster or write an acrostic poem to teach the adults in your school community all about the impact of transport on the climate.  </a:t>
            </a:r>
          </a:p>
        </p:txBody>
      </p:sp>
    </p:spTree>
    <p:extLst>
      <p:ext uri="{BB962C8B-B14F-4D97-AF65-F5344CB8AC3E}">
        <p14:creationId xmlns:p14="http://schemas.microsoft.com/office/powerpoint/2010/main" val="8001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73777" y="1536174"/>
            <a:ext cx="71584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latin typeface="KG Second Chances Sketch" panose="02000000000000000000" pitchFamily="2" charset="0"/>
              </a:rPr>
              <a:t>CLIMATE ACTION TEAM</a:t>
            </a:r>
          </a:p>
          <a:p>
            <a:pPr algn="ctr"/>
            <a:endParaRPr lang="en-GB" sz="4800" dirty="0">
              <a:latin typeface="KG Second Chances Sketch" panose="02000000000000000000" pitchFamily="2" charset="0"/>
            </a:endParaRPr>
          </a:p>
          <a:p>
            <a:pPr algn="ctr"/>
            <a:r>
              <a:rPr lang="en-GB" sz="4800" dirty="0" smtClean="0">
                <a:latin typeface="KG Second Chances Solid" panose="02000000000000000000" pitchFamily="2" charset="0"/>
              </a:rPr>
              <a:t>TRANSPORT</a:t>
            </a:r>
          </a:p>
          <a:p>
            <a:pPr algn="ctr"/>
            <a:r>
              <a:rPr lang="en-GB" sz="3200" dirty="0" smtClean="0">
                <a:latin typeface="KG Second Chances Solid" panose="02000000000000000000" pitchFamily="2" charset="0"/>
              </a:rPr>
              <a:t>Session 3</a:t>
            </a:r>
            <a:endParaRPr lang="en-GB" sz="3200" dirty="0">
              <a:latin typeface="KG Second Chances Soli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07" y="208058"/>
            <a:ext cx="1907177" cy="1181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96" y="4180113"/>
            <a:ext cx="1995756" cy="28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825550" y="317690"/>
            <a:ext cx="5436255" cy="3939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1464" y="1079191"/>
            <a:ext cx="4253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KG Second Chances Solid" panose="02000000000000000000" pitchFamily="2" charset="0"/>
              </a:rPr>
              <a:t>How do cars harm the environment?</a:t>
            </a:r>
          </a:p>
          <a:p>
            <a:pPr algn="ctr"/>
            <a:r>
              <a:rPr lang="en-GB" sz="2800" dirty="0" smtClean="0">
                <a:latin typeface="KG Second Chances Solid" panose="02000000000000000000" pitchFamily="2" charset="0"/>
              </a:rPr>
              <a:t>Can you remember?</a:t>
            </a:r>
            <a:endParaRPr lang="en-GB" sz="2800" dirty="0">
              <a:latin typeface="KG Second Chances Solid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837" y="478971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THE DAMAGE CAUSED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621" y="1313457"/>
            <a:ext cx="8366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Here are a few ways that some forms of transport are damaging the environment. </a:t>
            </a:r>
            <a:endParaRPr lang="en-GB" sz="2400" dirty="0">
              <a:latin typeface="KG Second Chances Solid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56" b="156"/>
          <a:stretch/>
        </p:blipFill>
        <p:spPr>
          <a:xfrm>
            <a:off x="850371" y="2462213"/>
            <a:ext cx="2160000" cy="21600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757" r="16757"/>
          <a:stretch/>
        </p:blipFill>
        <p:spPr>
          <a:xfrm>
            <a:off x="3899687" y="2462213"/>
            <a:ext cx="2160000" cy="2160000"/>
          </a:xfrm>
          <a:prstGeom prst="ellipse">
            <a:avLst/>
          </a:prstGeom>
        </p:spPr>
      </p:pic>
      <p:pic>
        <p:nvPicPr>
          <p:cNvPr id="6146" name="Picture 2" descr="Mechanic pouring oil into car en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344" r="29969" b="-344"/>
          <a:stretch/>
        </p:blipFill>
        <p:spPr bwMode="auto">
          <a:xfrm>
            <a:off x="6945194" y="2462213"/>
            <a:ext cx="2160000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8850" y="4760637"/>
            <a:ext cx="27830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Exhaust fumes are very harmful and dangerous and are one of the main causes of climate change. They can even cause breathing problems.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6874" y="4883748"/>
            <a:ext cx="24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Cars and other motor vehicles can be very noisy, especially when there are lots of them together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7148" y="4896776"/>
            <a:ext cx="2576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Fuel and oil spills can be dangerous to other road users and can even end up making its way in to our waterways.</a:t>
            </a:r>
          </a:p>
        </p:txBody>
      </p:sp>
    </p:spTree>
    <p:extLst>
      <p:ext uri="{BB962C8B-B14F-4D97-AF65-F5344CB8AC3E}">
        <p14:creationId xmlns:p14="http://schemas.microsoft.com/office/powerpoint/2010/main" val="1428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WHAT CAN WE DO?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2" y="1279486"/>
            <a:ext cx="8970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There are many changes, small and big, that people can make to help protect us and the environment.</a:t>
            </a:r>
            <a:endParaRPr lang="en-GB" sz="2400" dirty="0">
              <a:latin typeface="KG Second Chances Soli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3256" y="2441972"/>
            <a:ext cx="2431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Switch off the engine when the car is stopped.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08" t="35407" r="6216" b="28918"/>
          <a:stretch/>
        </p:blipFill>
        <p:spPr>
          <a:xfrm>
            <a:off x="2828452" y="3528258"/>
            <a:ext cx="4440598" cy="1849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69050" y="5178490"/>
            <a:ext cx="2261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Drive slowly to reduce the amount of emissions (fumes).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907" y="4962941"/>
            <a:ext cx="2431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Check the car regularly to make sure everything is working correctly (no leaks).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534" y="2769830"/>
            <a:ext cx="166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Use electric vehicles if you can.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8274" y="2369913"/>
            <a:ext cx="27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Use public transport when you can.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4650" y="5791538"/>
            <a:ext cx="27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Walk, cycle or scoot whenever you can.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15478" y="3760715"/>
            <a:ext cx="1978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Car share where possible.</a:t>
            </a:r>
          </a:p>
        </p:txBody>
      </p:sp>
    </p:spTree>
    <p:extLst>
      <p:ext uri="{BB962C8B-B14F-4D97-AF65-F5344CB8AC3E}">
        <p14:creationId xmlns:p14="http://schemas.microsoft.com/office/powerpoint/2010/main" val="18653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WHAT IS TRANSPORT?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512" y="4430839"/>
            <a:ext cx="8616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The term transport refers to all the methods people use to move themselves and their goods from one place to another. </a:t>
            </a:r>
          </a:p>
          <a:p>
            <a:pPr algn="ctr"/>
            <a:endParaRPr lang="en-GB" sz="2000" dirty="0">
              <a:latin typeface="KG Second Chances Solid" panose="02000000000000000000" pitchFamily="2" charset="0"/>
            </a:endParaRPr>
          </a:p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Can you think of any other modes of </a:t>
            </a:r>
          </a:p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transport that people might use?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70" r="23308"/>
          <a:stretch/>
        </p:blipFill>
        <p:spPr>
          <a:xfrm>
            <a:off x="1112190" y="1591894"/>
            <a:ext cx="2160000" cy="216000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708" r="28536"/>
          <a:stretch/>
        </p:blipFill>
        <p:spPr>
          <a:xfrm>
            <a:off x="6976379" y="1591894"/>
            <a:ext cx="2160000" cy="21600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668" r="13196"/>
          <a:stretch/>
        </p:blipFill>
        <p:spPr>
          <a:xfrm>
            <a:off x="3873000" y="1591894"/>
            <a:ext cx="2160000" cy="216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2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SUSTAINABLE TRANSPORT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553" y="1292373"/>
            <a:ext cx="8366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What is sustainable transport?</a:t>
            </a:r>
            <a:endParaRPr lang="en-GB" sz="2400" dirty="0"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825" y="4456534"/>
            <a:ext cx="8908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KG Second Chances Solid" panose="02000000000000000000" pitchFamily="2" charset="0"/>
              </a:rPr>
              <a:t>Any transportation that has a low climate impact (sometimes referred to as ‘green’).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latin typeface="KG Second Chances Solid" panose="02000000000000000000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KG Second Chances Solid" panose="02000000000000000000" pitchFamily="2" charset="0"/>
              </a:rPr>
              <a:t>Values the environment (has low or zero emissions).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dirty="0">
              <a:latin typeface="KG Second Chances Solid" panose="02000000000000000000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KG Second Chances Solid" panose="02000000000000000000" pitchFamily="2" charset="0"/>
              </a:rPr>
              <a:t>Cares about our world’s natural resources like coal and oil.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7" y="1801502"/>
            <a:ext cx="6296025" cy="23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SUSTAINABLE TRANSPORT</a:t>
            </a:r>
          </a:p>
        </p:txBody>
      </p:sp>
      <p:pic>
        <p:nvPicPr>
          <p:cNvPr id="2" name="T9j42-V5cr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2241" y="2105025"/>
            <a:ext cx="7601518" cy="4275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553" y="1292373"/>
            <a:ext cx="8366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What is sustainable transport?</a:t>
            </a:r>
            <a:endParaRPr lang="en-GB" sz="2400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1077" y="270842"/>
            <a:ext cx="704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KG Second Chances Solid" panose="02000000000000000000" pitchFamily="2" charset="0"/>
              </a:rPr>
              <a:t>IMAGE CREDITS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445D36-D05B-6349-8F97-81CC28483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845336"/>
              </p:ext>
            </p:extLst>
          </p:nvPr>
        </p:nvGraphicFramePr>
        <p:xfrm>
          <a:off x="535578" y="1121206"/>
          <a:ext cx="8428119" cy="5477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6653">
                  <a:extLst>
                    <a:ext uri="{9D8B030D-6E8A-4147-A177-3AD203B41FA5}">
                      <a16:colId xmlns:a16="http://schemas.microsoft.com/office/drawing/2014/main" val="2797114442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2159196442"/>
                    </a:ext>
                  </a:extLst>
                </a:gridCol>
                <a:gridCol w="5266907">
                  <a:extLst>
                    <a:ext uri="{9D8B030D-6E8A-4147-A177-3AD203B41FA5}">
                      <a16:colId xmlns:a16="http://schemas.microsoft.com/office/drawing/2014/main" val="2857316932"/>
                    </a:ext>
                  </a:extLst>
                </a:gridCol>
              </a:tblGrid>
              <a:tr h="31157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Slide(s)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Photo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Attribution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6762883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Bus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rawpixel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637694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Bike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jcomp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3521373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Plane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onlyyouqj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2469997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CO2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6487979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3/18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 pollution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Ben_Kerckx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551366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Child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waving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4611327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Children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on bikes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SylwiaAptacy</a:t>
                      </a:r>
                      <a:r>
                        <a:rPr lang="en-US" sz="1200" b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u="none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0504391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Children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on bike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Pexels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9193727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Train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Shutterbug75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5022767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Scooter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N-region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168633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10/12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Bus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Mampu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pixaby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3170029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Family walking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MabelAmber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via </a:t>
                      </a:r>
                      <a:r>
                        <a:rPr lang="en-US" sz="12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6884785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11/12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ArtisticOperations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1014610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Teachers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Pikisuperstar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4702423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Cars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5647701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 oil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peoplecreations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8792046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naulicreative</a:t>
                      </a: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7826452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Sustainable</a:t>
                      </a:r>
                      <a:r>
                        <a:rPr lang="en-US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transport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upklyak</a:t>
                      </a: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freepik</a:t>
                      </a: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3397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7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THE IMPACTS OF TRANSPORT 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0971" y="4509410"/>
            <a:ext cx="3028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It is damaging the quality of our air and increasing health problems, such as asthma. 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581" r="17933"/>
          <a:stretch/>
        </p:blipFill>
        <p:spPr>
          <a:xfrm>
            <a:off x="1738798" y="1459263"/>
            <a:ext cx="2520000" cy="2520000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8719" y="4355522"/>
            <a:ext cx="4158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Road transport, like cars and motorbikes, contributes a third of all the UK’s carbon emissions which means that transport is contributing to climate change.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6" b="156"/>
          <a:stretch/>
        </p:blipFill>
        <p:spPr>
          <a:xfrm>
            <a:off x="6305290" y="1459263"/>
            <a:ext cx="2520000" cy="25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05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24818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TRAVELLING TO AND</a:t>
            </a:r>
          </a:p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 FROM SCHOOL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060" r="22327"/>
          <a:stretch/>
        </p:blipFill>
        <p:spPr>
          <a:xfrm>
            <a:off x="1137125" y="2302876"/>
            <a:ext cx="3240000" cy="3240000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1896" y="2540427"/>
            <a:ext cx="3833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Do you know how the families at your school get to and from school?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1895" y="3922876"/>
            <a:ext cx="3833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Do you think lots of </a:t>
            </a:r>
          </a:p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them drive to school?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5744" y="4997548"/>
            <a:ext cx="3833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How could we find out?</a:t>
            </a:r>
          </a:p>
        </p:txBody>
      </p:sp>
    </p:spTree>
    <p:extLst>
      <p:ext uri="{BB962C8B-B14F-4D97-AF65-F5344CB8AC3E}">
        <p14:creationId xmlns:p14="http://schemas.microsoft.com/office/powerpoint/2010/main" val="23225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24818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IT’S TIME TO TAKE </a:t>
            </a:r>
          </a:p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SOME ACTION!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1617" y="2405766"/>
            <a:ext cx="36303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As a team, use the tally sheet provided to gather data on the modes of transport used to get to and from school. </a:t>
            </a:r>
          </a:p>
          <a:p>
            <a:pPr algn="ctr"/>
            <a:endParaRPr lang="en-GB" sz="1600" dirty="0">
              <a:latin typeface="KG Second Chances Solid" panose="02000000000000000000" pitchFamily="2" charset="0"/>
            </a:endParaRPr>
          </a:p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You could ask a class each and then collate the data or visit one class at a time as a team.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094">
            <a:off x="1568708" y="2393237"/>
            <a:ext cx="2559666" cy="3697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1617" y="5069734"/>
            <a:ext cx="3630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KG Second Chances Solid" panose="02000000000000000000" pitchFamily="2" charset="0"/>
              </a:rPr>
              <a:t>Once you have collected the data, don’t forget to share your findings with the rest of the school. </a:t>
            </a:r>
          </a:p>
        </p:txBody>
      </p:sp>
    </p:spTree>
    <p:extLst>
      <p:ext uri="{BB962C8B-B14F-4D97-AF65-F5344CB8AC3E}">
        <p14:creationId xmlns:p14="http://schemas.microsoft.com/office/powerpoint/2010/main" val="42869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24818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WHAT CAN YOU DO?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630" y="1617740"/>
            <a:ext cx="790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Now that you know the impact of road transport on you and the environment, you can start to take action.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358" r="9002"/>
          <a:stretch/>
        </p:blipFill>
        <p:spPr>
          <a:xfrm>
            <a:off x="1137416" y="2775201"/>
            <a:ext cx="3234635" cy="3234635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2775201"/>
            <a:ext cx="42065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It’s time to raise awareness and tell all the families how they can help.</a:t>
            </a:r>
          </a:p>
          <a:p>
            <a:pPr algn="ctr"/>
            <a:endParaRPr lang="en-GB" sz="2000" dirty="0">
              <a:latin typeface="KG Second Chances Solid" panose="02000000000000000000" pitchFamily="2" charset="0"/>
            </a:endParaRPr>
          </a:p>
          <a:p>
            <a:pPr algn="ctr"/>
            <a:endParaRPr lang="en-GB" sz="2000" dirty="0" smtClean="0">
              <a:latin typeface="KG Second Chances Solid" panose="02000000000000000000" pitchFamily="2" charset="0"/>
            </a:endParaRPr>
          </a:p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Why not take part in the next Cycle to School Week to raise awareness and send out the information sheet to parents &amp; carers. </a:t>
            </a:r>
          </a:p>
        </p:txBody>
      </p:sp>
    </p:spTree>
    <p:extLst>
      <p:ext uri="{BB962C8B-B14F-4D97-AF65-F5344CB8AC3E}">
        <p14:creationId xmlns:p14="http://schemas.microsoft.com/office/powerpoint/2010/main" val="6492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73777" y="1536174"/>
            <a:ext cx="71584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latin typeface="KG Second Chances Sketch" panose="02000000000000000000" pitchFamily="2" charset="0"/>
              </a:rPr>
              <a:t>CLIMATE ACTION TEAM</a:t>
            </a:r>
          </a:p>
          <a:p>
            <a:pPr algn="ctr"/>
            <a:endParaRPr lang="en-GB" sz="4800" dirty="0">
              <a:latin typeface="KG Second Chances Sketch" panose="02000000000000000000" pitchFamily="2" charset="0"/>
            </a:endParaRPr>
          </a:p>
          <a:p>
            <a:pPr algn="ctr"/>
            <a:r>
              <a:rPr lang="en-GB" sz="4800" dirty="0" smtClean="0">
                <a:latin typeface="KG Second Chances Solid" panose="02000000000000000000" pitchFamily="2" charset="0"/>
              </a:rPr>
              <a:t>TRANSPORT</a:t>
            </a:r>
          </a:p>
          <a:p>
            <a:pPr algn="ctr"/>
            <a:r>
              <a:rPr lang="en-GB" sz="3200" dirty="0" smtClean="0">
                <a:latin typeface="KG Second Chances Solid" panose="02000000000000000000" pitchFamily="2" charset="0"/>
              </a:rPr>
              <a:t>Session 2</a:t>
            </a:r>
            <a:endParaRPr lang="en-GB" sz="3200" dirty="0">
              <a:latin typeface="KG Second Chances Soli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07" y="208058"/>
            <a:ext cx="1907177" cy="1181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96" y="4180113"/>
            <a:ext cx="1995756" cy="28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825550" y="317690"/>
            <a:ext cx="5436255" cy="3939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1464" y="1269691"/>
            <a:ext cx="4253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How many modes of transport can you name from last session?</a:t>
            </a:r>
            <a:endParaRPr lang="en-GB" sz="2400" dirty="0">
              <a:latin typeface="KG Second Chances Soli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837" y="478971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621" y="403411"/>
            <a:ext cx="836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THE LEAST HARMFUL </a:t>
            </a:r>
          </a:p>
          <a:p>
            <a:pPr algn="ctr"/>
            <a:r>
              <a:rPr lang="en-GB" sz="4400" dirty="0" smtClean="0">
                <a:latin typeface="KG Second Chances Sketch" panose="02000000000000000000" pitchFamily="2" charset="0"/>
              </a:rPr>
              <a:t>MODE OF TRANSPORT</a:t>
            </a:r>
            <a:endParaRPr lang="en-GB" sz="4400" dirty="0">
              <a:latin typeface="KG Second Chances Sketc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88" y="1849961"/>
            <a:ext cx="860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Which mode of transport has the least climate impact?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9461" flipV="1">
            <a:off x="333880" y="3981882"/>
            <a:ext cx="1477644" cy="11096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133211">
            <a:off x="414350" y="4207050"/>
            <a:ext cx="124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KG Second Chances Solid" panose="02000000000000000000" pitchFamily="2" charset="0"/>
              </a:rPr>
              <a:t>Don’t forget to discuss.</a:t>
            </a:r>
            <a:endParaRPr lang="en-GB" sz="1200" dirty="0">
              <a:latin typeface="KG Second Chances Solid" panose="02000000000000000000" pitchFamily="2" charset="0"/>
            </a:endParaRPr>
          </a:p>
        </p:txBody>
      </p:sp>
      <p:pic>
        <p:nvPicPr>
          <p:cNvPr id="1026" name="Picture 2" descr="Free Alley Bicycles photo and 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 b="16680"/>
          <a:stretch/>
        </p:blipFill>
        <p:spPr bwMode="auto">
          <a:xfrm>
            <a:off x="2419199" y="2875535"/>
            <a:ext cx="324000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7227" r="17227"/>
          <a:stretch/>
        </p:blipFill>
        <p:spPr>
          <a:xfrm>
            <a:off x="6205309" y="2875535"/>
            <a:ext cx="3240000" cy="32400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6" y="4857328"/>
            <a:ext cx="12725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8980</TotalTime>
  <Words>890</Words>
  <Application>Microsoft Office PowerPoint</Application>
  <PresentationFormat>A4 Paper (210x297 mm)</PresentationFormat>
  <Paragraphs>160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Calibri Light</vt:lpstr>
      <vt:lpstr>KG Second Chances Sketch</vt:lpstr>
      <vt:lpstr>Century Gothic</vt:lpstr>
      <vt:lpstr>KG Second Chances Solid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Allyce</dc:creator>
  <cp:lastModifiedBy>Allyce</cp:lastModifiedBy>
  <cp:revision>128</cp:revision>
  <dcterms:created xsi:type="dcterms:W3CDTF">2021-11-02T19:40:07Z</dcterms:created>
  <dcterms:modified xsi:type="dcterms:W3CDTF">2023-09-03T14:38:35Z</dcterms:modified>
</cp:coreProperties>
</file>