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8" r:id="rId2"/>
    <p:sldId id="264" r:id="rId3"/>
    <p:sldId id="266" r:id="rId4"/>
    <p:sldId id="278" r:id="rId5"/>
    <p:sldId id="279" r:id="rId6"/>
    <p:sldId id="277" r:id="rId7"/>
    <p:sldId id="280" r:id="rId8"/>
    <p:sldId id="257" r:id="rId9"/>
  </p:sldIdLst>
  <p:sldSz cx="9906000" cy="6858000" type="A4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KG Second Chances Sketch" panose="02000000000000000000" pitchFamily="2" charset="0"/>
      <p:regular r:id="rId14"/>
    </p:embeddedFont>
    <p:embeddedFont>
      <p:font typeface="KG Second Chances Solid" panose="02000000000000000000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41"/>
    <a:srgbClr val="FFFFFF"/>
    <a:srgbClr val="F49752"/>
    <a:srgbClr val="87BF61"/>
    <a:srgbClr val="6A8F49"/>
    <a:srgbClr val="B7CA4C"/>
    <a:srgbClr val="32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KG Second Chances Sketc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557" y="2151855"/>
            <a:ext cx="7630886" cy="2554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999" dirty="0" smtClean="0">
                <a:latin typeface="KG Second Chances Sketch" panose="02000000000000000000" pitchFamily="2" charset="0"/>
              </a:rPr>
              <a:t>WRITING </a:t>
            </a:r>
          </a:p>
          <a:p>
            <a:pPr algn="ctr"/>
            <a:r>
              <a:rPr lang="en-GB" sz="7999" dirty="0" smtClean="0">
                <a:latin typeface="KG Second Chances Sketch" panose="02000000000000000000" pitchFamily="2" charset="0"/>
              </a:rPr>
              <a:t>A WRONG</a:t>
            </a:r>
            <a:endParaRPr lang="en-GB" sz="7999" dirty="0">
              <a:latin typeface="KG Second Chances Sketc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3" y="5491596"/>
            <a:ext cx="1695268" cy="12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3" y="121705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516" y="508401"/>
            <a:ext cx="810496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WHAT HAVE YOU LEARNT SO FAR?</a:t>
            </a:r>
          </a:p>
          <a:p>
            <a:pPr algn="ctr"/>
            <a:endParaRPr lang="en-GB" sz="1050" dirty="0" smtClean="0">
              <a:solidFill>
                <a:srgbClr val="F4975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Over the last few sessions, you have learnt all about Skye’s </a:t>
            </a:r>
            <a:r>
              <a:rPr lang="en-GB" sz="2000" dirty="0" err="1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KAPtat</a:t>
            </a:r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 campaign but what have you learnt </a:t>
            </a: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about the plastic toys in magazines?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754" y="6088826"/>
            <a:ext cx="775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Will you buy magazines with plastic toys in the future?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51" y="2395457"/>
            <a:ext cx="4936892" cy="36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8" y="395775"/>
            <a:ext cx="9069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AUDIENCE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Who are you writing your letter to?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5106" y="2058025"/>
            <a:ext cx="4215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Remember that you are writing your letter to Ken Murphy the CEO of TESCO. </a:t>
            </a:r>
          </a:p>
          <a:p>
            <a:pPr algn="ctr"/>
            <a:endParaRPr lang="en-GB" dirty="0" smtClean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Your recipients address should be written on the left hand side below your school’s address.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8" t="1883" r="4499" b="2272"/>
          <a:stretch/>
        </p:blipFill>
        <p:spPr>
          <a:xfrm>
            <a:off x="805285" y="1950796"/>
            <a:ext cx="3600000" cy="3600000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484" y="5822732"/>
            <a:ext cx="9261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You </a:t>
            </a:r>
            <a:r>
              <a:rPr lang="en-GB" dirty="0">
                <a:solidFill>
                  <a:srgbClr val="F40041"/>
                </a:solidFill>
                <a:latin typeface="KG Second Chances Solid" panose="02000000000000000000" pitchFamily="2" charset="0"/>
              </a:rPr>
              <a:t>could also research the CEOs of other large </a:t>
            </a:r>
            <a:endParaRPr lang="en-GB" dirty="0" smtClean="0">
              <a:solidFill>
                <a:srgbClr val="F40041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supermarkets </a:t>
            </a:r>
            <a:r>
              <a:rPr lang="en-GB" dirty="0">
                <a:solidFill>
                  <a:srgbClr val="F40041"/>
                </a:solidFill>
                <a:latin typeface="KG Second Chances Solid" panose="02000000000000000000" pitchFamily="2" charset="0"/>
              </a:rPr>
              <a:t>and send them a copy of your letter as well.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106" y="4361286"/>
            <a:ext cx="42154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1400" b="1" dirty="0" smtClean="0">
                <a:latin typeface="KG Second Chances Solid" panose="02000000000000000000" pitchFamily="2" charset="0"/>
              </a:rPr>
              <a:t>Tesco </a:t>
            </a:r>
            <a:r>
              <a:rPr lang="en-GB" sz="1400" b="1" dirty="0">
                <a:latin typeface="KG Second Chances Solid" panose="02000000000000000000" pitchFamily="2" charset="0"/>
              </a:rPr>
              <a:t>Headquarters Address</a:t>
            </a:r>
            <a:r>
              <a:rPr lang="en-GB" sz="1400" dirty="0">
                <a:latin typeface="KG Second Chances Solid" panose="02000000000000000000" pitchFamily="2" charset="0"/>
              </a:rPr>
              <a:t>:</a:t>
            </a:r>
          </a:p>
          <a:p>
            <a:pPr algn="ctr" fontAlgn="base"/>
            <a:r>
              <a:rPr lang="en-GB" sz="1400" dirty="0">
                <a:latin typeface="KG Second Chances Solid" panose="02000000000000000000" pitchFamily="2" charset="0"/>
              </a:rPr>
              <a:t>Shire Park Welwyn Garden City,</a:t>
            </a:r>
            <a:br>
              <a:rPr lang="en-GB" sz="1400" dirty="0">
                <a:latin typeface="KG Second Chances Solid" panose="02000000000000000000" pitchFamily="2" charset="0"/>
              </a:rPr>
            </a:br>
            <a:r>
              <a:rPr lang="en-GB" sz="1400" dirty="0">
                <a:latin typeface="KG Second Chances Solid" panose="02000000000000000000" pitchFamily="2" charset="0"/>
              </a:rPr>
              <a:t>Hertfordshire</a:t>
            </a:r>
            <a:br>
              <a:rPr lang="en-GB" sz="1400" dirty="0">
                <a:latin typeface="KG Second Chances Solid" panose="02000000000000000000" pitchFamily="2" charset="0"/>
              </a:rPr>
            </a:br>
            <a:r>
              <a:rPr lang="en-GB" sz="1400" dirty="0">
                <a:latin typeface="KG Second Chances Solid" panose="02000000000000000000" pitchFamily="2" charset="0"/>
              </a:rPr>
              <a:t>AL7TW</a:t>
            </a:r>
            <a:br>
              <a:rPr lang="en-GB" sz="1400" dirty="0">
                <a:latin typeface="KG Second Chances Solid" panose="02000000000000000000" pitchFamily="2" charset="0"/>
              </a:rPr>
            </a:br>
            <a:r>
              <a:rPr lang="en-GB" sz="1400" dirty="0">
                <a:latin typeface="KG Second Chances Solid" panose="02000000000000000000" pitchFamily="2" charset="0"/>
              </a:rPr>
              <a:t>United </a:t>
            </a:r>
            <a:r>
              <a:rPr lang="en-GB" sz="1400" dirty="0" smtClean="0">
                <a:latin typeface="KG Second Chances Solid" panose="02000000000000000000" pitchFamily="2" charset="0"/>
              </a:rPr>
              <a:t>Kingdom </a:t>
            </a:r>
          </a:p>
        </p:txBody>
      </p:sp>
    </p:spTree>
    <p:extLst>
      <p:ext uri="{BB962C8B-B14F-4D97-AF65-F5344CB8AC3E}">
        <p14:creationId xmlns:p14="http://schemas.microsoft.com/office/powerpoint/2010/main" val="30404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830" y="495933"/>
            <a:ext cx="75063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STRUCTURAL FEATURES</a:t>
            </a:r>
            <a:endParaRPr lang="en-GB" sz="3600" dirty="0">
              <a:latin typeface="KG Second Chances Solid" panose="02000000000000000000" pitchFamily="2" charset="0"/>
            </a:endParaRPr>
          </a:p>
          <a:p>
            <a:pPr algn="ctr"/>
            <a:endParaRPr lang="en-GB" dirty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You learnt all about structural features in session 2. </a:t>
            </a: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How many can you remember? 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714">
            <a:off x="1882520" y="2651900"/>
            <a:ext cx="2441809" cy="35270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10932" y="3429000"/>
            <a:ext cx="329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olid" panose="02000000000000000000" pitchFamily="2" charset="0"/>
              </a:rPr>
              <a:t>PARTNER TALK</a:t>
            </a:r>
            <a:endParaRPr lang="en-GB" sz="4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6999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76" y="302466"/>
            <a:ext cx="4329048" cy="6253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50" name="Picture 2" descr="Set of hand drawn arrow doodles on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07" b="55746" l="75399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2" t="30485" r="7967" b="43695"/>
          <a:stretch/>
        </p:blipFill>
        <p:spPr bwMode="auto">
          <a:xfrm rot="15282416">
            <a:off x="2136262" y="5559910"/>
            <a:ext cx="789041" cy="8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et of hand drawn arrow doodles on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07" b="55746" l="75399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2" t="30485" r="7967" b="43695"/>
          <a:stretch/>
        </p:blipFill>
        <p:spPr bwMode="auto">
          <a:xfrm rot="15282416">
            <a:off x="2132594" y="942859"/>
            <a:ext cx="789041" cy="8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80124" y="654891"/>
            <a:ext cx="1793693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40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RECIPIENT’S ADDRESS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The address of the person you are writing to.</a:t>
            </a:r>
            <a:endParaRPr lang="en-GB" sz="900" dirty="0">
              <a:solidFill>
                <a:schemeClr val="tx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3277" y="4993658"/>
            <a:ext cx="2318859" cy="769368"/>
          </a:xfrm>
          <a:prstGeom prst="rect">
            <a:avLst/>
          </a:prstGeom>
          <a:solidFill>
            <a:schemeClr val="bg1"/>
          </a:solidFill>
          <a:ln w="38100">
            <a:solidFill>
              <a:srgbClr val="F40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SIGNIATURE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Close your letter with ‘Yours faithfully’ if you don’t know the recipient or ‘Yours sincerely’ if you do know the recipient.</a:t>
            </a:r>
          </a:p>
        </p:txBody>
      </p:sp>
      <p:pic>
        <p:nvPicPr>
          <p:cNvPr id="36" name="Picture 2" descr="Set of hand drawn arrow doodles on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07" b="55746" l="75399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2" t="30485" r="7967" b="43695"/>
          <a:stretch/>
        </p:blipFill>
        <p:spPr bwMode="auto">
          <a:xfrm rot="5680805" flipV="1">
            <a:off x="2049742" y="1861326"/>
            <a:ext cx="840739" cy="8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87684" y="2480853"/>
            <a:ext cx="211153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40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GREETING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Usually starts with ‘Dear’ if your have the person’s name. </a:t>
            </a:r>
            <a:endParaRPr lang="en-GB" sz="900" dirty="0">
              <a:solidFill>
                <a:schemeClr val="tx1"/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38" name="Picture 2" descr="Set of hand drawn arrow doodles on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07" b="55746" l="75399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2" t="30485" r="7967" b="43695"/>
          <a:stretch/>
        </p:blipFill>
        <p:spPr bwMode="auto">
          <a:xfrm rot="4738319">
            <a:off x="6899296" y="5113514"/>
            <a:ext cx="789041" cy="8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270287" y="5763026"/>
            <a:ext cx="2318859" cy="769368"/>
          </a:xfrm>
          <a:prstGeom prst="rect">
            <a:avLst/>
          </a:prstGeom>
          <a:solidFill>
            <a:schemeClr val="bg1"/>
          </a:solidFill>
          <a:ln w="38100">
            <a:solidFill>
              <a:srgbClr val="F40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CONCLUSION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A final statement, summing up your argument and recapping your point of view. </a:t>
            </a:r>
          </a:p>
        </p:txBody>
      </p:sp>
      <p:pic>
        <p:nvPicPr>
          <p:cNvPr id="40" name="Picture 2" descr="Set of hand drawn arrow doodles on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07" b="55746" l="75399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2" t="30485" r="7967" b="43695"/>
          <a:stretch/>
        </p:blipFill>
        <p:spPr bwMode="auto">
          <a:xfrm rot="17719578" flipV="1">
            <a:off x="7021817" y="591987"/>
            <a:ext cx="840739" cy="8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587242" y="302466"/>
            <a:ext cx="1683576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40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AUTHOR’S NAME</a:t>
            </a:r>
          </a:p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 AND ADDRESS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Your name and address.</a:t>
            </a:r>
            <a:endParaRPr lang="en-GB" sz="900" dirty="0">
              <a:solidFill>
                <a:schemeClr val="tx1"/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42" name="Picture 2" descr="Set of hand drawn arrow doodles on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07" b="55746" l="75399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2" t="30485" r="7967" b="43695"/>
          <a:stretch/>
        </p:blipFill>
        <p:spPr bwMode="auto">
          <a:xfrm rot="17719578" flipV="1">
            <a:off x="6886416" y="2230971"/>
            <a:ext cx="840739" cy="8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7325835" y="1800451"/>
            <a:ext cx="2318859" cy="769368"/>
          </a:xfrm>
          <a:prstGeom prst="rect">
            <a:avLst/>
          </a:prstGeom>
          <a:solidFill>
            <a:schemeClr val="bg1"/>
          </a:solidFill>
          <a:ln w="38100">
            <a:solidFill>
              <a:srgbClr val="F40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INTRODUCTION PARAGRAPH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A short explanation of why you are writing the letter and the opinion you are going to express. </a:t>
            </a:r>
            <a:endParaRPr lang="en-GB" sz="900" dirty="0">
              <a:solidFill>
                <a:schemeClr val="tx1"/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44" name="Picture 2" descr="Set of hand drawn arrow doodles on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07" b="55746" l="75399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2" t="30485" r="7967" b="43695"/>
          <a:stretch/>
        </p:blipFill>
        <p:spPr bwMode="auto">
          <a:xfrm rot="17719578" flipV="1">
            <a:off x="7021817" y="3973943"/>
            <a:ext cx="840739" cy="8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290731" y="3503622"/>
            <a:ext cx="2318859" cy="769368"/>
          </a:xfrm>
          <a:prstGeom prst="rect">
            <a:avLst/>
          </a:prstGeom>
          <a:solidFill>
            <a:schemeClr val="bg1"/>
          </a:solidFill>
          <a:ln w="38100">
            <a:solidFill>
              <a:srgbClr val="F40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REASONS PARAGRAPH(S)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  <a:latin typeface="KG Second Chances Solid" panose="02000000000000000000" pitchFamily="2" charset="0"/>
              </a:rPr>
              <a:t>A paragraph or paragraphs clearly outlining the reason(s) for your point of view. </a:t>
            </a:r>
          </a:p>
        </p:txBody>
      </p:sp>
    </p:spTree>
    <p:extLst>
      <p:ext uri="{BB962C8B-B14F-4D97-AF65-F5344CB8AC3E}">
        <p14:creationId xmlns:p14="http://schemas.microsoft.com/office/powerpoint/2010/main" val="20778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1" y="559560"/>
            <a:ext cx="9069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WRITING A WRONG</a:t>
            </a:r>
          </a:p>
          <a:p>
            <a:pPr algn="ctr"/>
            <a:endParaRPr lang="en-GB" dirty="0" smtClean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Let’s get writing!</a:t>
            </a:r>
            <a:endParaRPr lang="en-GB" sz="2400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1302" y="2355954"/>
            <a:ext cx="381471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Skye can’t wait to hear all about the letters that you send to Tesco and other companies.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Don’t forget to fill out the form on the </a:t>
            </a:r>
            <a:r>
              <a:rPr lang="en-GB" sz="2000" dirty="0" err="1" smtClean="0">
                <a:latin typeface="KG Second Chances Solid" panose="02000000000000000000" pitchFamily="2" charset="0"/>
              </a:rPr>
              <a:t>KAPtat</a:t>
            </a:r>
            <a:r>
              <a:rPr lang="en-GB" sz="2000" dirty="0" smtClean="0">
                <a:latin typeface="KG Second Chances Solid" panose="02000000000000000000" pitchFamily="2" charset="0"/>
              </a:rPr>
              <a:t> webpage </a:t>
            </a:r>
            <a:r>
              <a:rPr lang="en-GB" sz="2000" dirty="0" smtClean="0">
                <a:latin typeface="KG Second Chances Solid" panose="02000000000000000000" pitchFamily="2" charset="0"/>
              </a:rPr>
              <a:t>to get a special thank you email from </a:t>
            </a:r>
            <a:r>
              <a:rPr lang="en-GB" sz="2000" dirty="0" smtClean="0">
                <a:latin typeface="KG Second Chances Solid" panose="02000000000000000000" pitchFamily="2" charset="0"/>
              </a:rPr>
              <a:t>KAP</a:t>
            </a:r>
            <a:r>
              <a:rPr lang="en-GB" sz="2000" dirty="0">
                <a:latin typeface="KG Second Chances Solid" panose="02000000000000000000" pitchFamily="2" charset="0"/>
              </a:rPr>
              <a:t>.</a:t>
            </a:r>
            <a:endParaRPr lang="en-GB" sz="2000" dirty="0" smtClean="0"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517" y="5895373"/>
            <a:ext cx="926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Let pupil power meet pen power!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8364" r="8864" b="22014"/>
          <a:stretch/>
        </p:blipFill>
        <p:spPr>
          <a:xfrm>
            <a:off x="1012868" y="2062818"/>
            <a:ext cx="3331030" cy="3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31077" y="270842"/>
            <a:ext cx="704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KG Second Chances Solid" panose="02000000000000000000" pitchFamily="2" charset="0"/>
              </a:rPr>
              <a:t>IMAGE CREDITS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445D36-D05B-6349-8F97-81CC2848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68949"/>
              </p:ext>
            </p:extLst>
          </p:nvPr>
        </p:nvGraphicFramePr>
        <p:xfrm>
          <a:off x="535578" y="1403917"/>
          <a:ext cx="8428119" cy="4052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66907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3115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Slide(s)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Photo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Attribution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Arrows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Brgfx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at freepik.com</a:t>
                      </a:r>
                      <a:endParaRPr lang="en-US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19213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461132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9372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70029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249194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0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7689</TotalTime>
  <Words>330</Words>
  <Application>Microsoft Office PowerPoint</Application>
  <PresentationFormat>A4 Paper (210x297 mm)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Century Gothic</vt:lpstr>
      <vt:lpstr>KG Second Chances Sketch</vt:lpstr>
      <vt:lpstr>KG Second Chances Solid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137</cp:revision>
  <dcterms:created xsi:type="dcterms:W3CDTF">2021-11-02T19:40:07Z</dcterms:created>
  <dcterms:modified xsi:type="dcterms:W3CDTF">2022-08-30T21:40:33Z</dcterms:modified>
</cp:coreProperties>
</file>