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68" r:id="rId2"/>
    <p:sldId id="264" r:id="rId3"/>
    <p:sldId id="266" r:id="rId4"/>
    <p:sldId id="273" r:id="rId5"/>
    <p:sldId id="270" r:id="rId6"/>
    <p:sldId id="274" r:id="rId7"/>
    <p:sldId id="271" r:id="rId8"/>
    <p:sldId id="275" r:id="rId9"/>
    <p:sldId id="272" r:id="rId10"/>
    <p:sldId id="276" r:id="rId11"/>
    <p:sldId id="277" r:id="rId12"/>
    <p:sldId id="260" r:id="rId13"/>
    <p:sldId id="257" r:id="rId14"/>
  </p:sldIdLst>
  <p:sldSz cx="9906000" cy="6858000" type="A4"/>
  <p:notesSz cx="6858000" cy="9144000"/>
  <p:embeddedFontLst>
    <p:embeddedFont>
      <p:font typeface="Century Gothic" panose="020B0502020202020204" pitchFamily="34" charset="0"/>
      <p:regular r:id="rId15"/>
      <p:bold r:id="rId16"/>
      <p:italic r:id="rId17"/>
      <p:boldItalic r:id="rId18"/>
    </p:embeddedFont>
    <p:embeddedFont>
      <p:font typeface="KG Second Chances Sketch" panose="02000000000000000000" pitchFamily="2" charset="0"/>
      <p:regular r:id="rId19"/>
    </p:embeddedFont>
    <p:embeddedFont>
      <p:font typeface="KG Second Chances Solid" panose="02000000000000000000" pitchFamily="2" charset="0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libri Light" panose="020F0302020204030204" pitchFamily="34" charset="0"/>
      <p:regular r:id="rId25"/>
      <p: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0041"/>
    <a:srgbClr val="FFFFFF"/>
    <a:srgbClr val="F49752"/>
    <a:srgbClr val="87BF61"/>
    <a:srgbClr val="6A8F49"/>
    <a:srgbClr val="B7CA4C"/>
    <a:srgbClr val="32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407" autoAdjust="0"/>
    <p:restoredTop sz="94660"/>
  </p:normalViewPr>
  <p:slideViewPr>
    <p:cSldViewPr snapToGrid="0">
      <p:cViewPr varScale="1">
        <p:scale>
          <a:sx n="73" d="100"/>
          <a:sy n="73" d="100"/>
        </p:scale>
        <p:origin x="96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1"/>
            </a:lvl1pPr>
            <a:lvl2pPr marL="457181" indent="0" algn="ctr">
              <a:buNone/>
              <a:defRPr sz="2000"/>
            </a:lvl2pPr>
            <a:lvl3pPr marL="914362" indent="0" algn="ctr">
              <a:buNone/>
              <a:defRPr sz="1800"/>
            </a:lvl3pPr>
            <a:lvl4pPr marL="1371543" indent="0" algn="ctr">
              <a:buNone/>
              <a:defRPr sz="1600"/>
            </a:lvl4pPr>
            <a:lvl5pPr marL="1828723" indent="0" algn="ctr">
              <a:buNone/>
              <a:defRPr sz="1600"/>
            </a:lvl5pPr>
            <a:lvl6pPr marL="2285905" indent="0" algn="ctr">
              <a:buNone/>
              <a:defRPr sz="1600"/>
            </a:lvl6pPr>
            <a:lvl7pPr marL="2743085" indent="0" algn="ctr">
              <a:buNone/>
              <a:defRPr sz="1600"/>
            </a:lvl7pPr>
            <a:lvl8pPr marL="3200266" indent="0" algn="ctr">
              <a:buNone/>
              <a:defRPr sz="1600"/>
            </a:lvl8pPr>
            <a:lvl9pPr marL="3657446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29A0F-4ED3-455E-A212-387A3CF26B32}" type="datetimeFigureOut">
              <a:rPr lang="en-GB" smtClean="0"/>
              <a:t>30/08/2022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4E493-A064-4648-B3F5-887AD9E6B9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252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29A0F-4ED3-455E-A212-387A3CF26B32}" type="datetimeFigureOut">
              <a:rPr lang="en-GB" smtClean="0"/>
              <a:t>30/08/2022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4E493-A064-4648-B3F5-887AD9E6B9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1889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29A0F-4ED3-455E-A212-387A3CF26B32}" type="datetimeFigureOut">
              <a:rPr lang="en-GB" smtClean="0"/>
              <a:t>30/08/2022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4E493-A064-4648-B3F5-887AD9E6B9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8637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29A0F-4ED3-455E-A212-387A3CF26B32}" type="datetimeFigureOut">
              <a:rPr lang="en-GB" smtClean="0"/>
              <a:t>30/08/2022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4E493-A064-4648-B3F5-887AD9E6B9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9838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81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81" y="4589466"/>
            <a:ext cx="8543925" cy="1500187"/>
          </a:xfrm>
        </p:spPr>
        <p:txBody>
          <a:bodyPr/>
          <a:lstStyle>
            <a:lvl1pPr marL="0" indent="0">
              <a:buNone/>
              <a:defRPr sz="2401">
                <a:solidFill>
                  <a:schemeClr val="tx1"/>
                </a:solidFill>
              </a:defRPr>
            </a:lvl1pPr>
            <a:lvl2pPr marL="45718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6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8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29A0F-4ED3-455E-A212-387A3CF26B32}" type="datetimeFigureOut">
              <a:rPr lang="en-GB" smtClean="0"/>
              <a:t>30/08/2022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4E493-A064-4648-B3F5-887AD9E6B9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4007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29A0F-4ED3-455E-A212-387A3CF26B32}" type="datetimeFigureOut">
              <a:rPr lang="en-GB" smtClean="0"/>
              <a:t>30/08/2022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4E493-A064-4648-B3F5-887AD9E6B9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9774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9" y="365127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30" y="1681164"/>
            <a:ext cx="4190702" cy="823912"/>
          </a:xfrm>
        </p:spPr>
        <p:txBody>
          <a:bodyPr anchor="b"/>
          <a:lstStyle>
            <a:lvl1pPr marL="0" indent="0">
              <a:buNone/>
              <a:defRPr sz="2401" b="1"/>
            </a:lvl1pPr>
            <a:lvl2pPr marL="457181" indent="0">
              <a:buNone/>
              <a:defRPr sz="2000" b="1"/>
            </a:lvl2pPr>
            <a:lvl3pPr marL="914362" indent="0">
              <a:buNone/>
              <a:defRPr sz="1800" b="1"/>
            </a:lvl3pPr>
            <a:lvl4pPr marL="1371543" indent="0">
              <a:buNone/>
              <a:defRPr sz="1600" b="1"/>
            </a:lvl4pPr>
            <a:lvl5pPr marL="1828723" indent="0">
              <a:buNone/>
              <a:defRPr sz="1600" b="1"/>
            </a:lvl5pPr>
            <a:lvl6pPr marL="2285905" indent="0">
              <a:buNone/>
              <a:defRPr sz="1600" b="1"/>
            </a:lvl6pPr>
            <a:lvl7pPr marL="2743085" indent="0">
              <a:buNone/>
              <a:defRPr sz="1600" b="1"/>
            </a:lvl7pPr>
            <a:lvl8pPr marL="3200266" indent="0">
              <a:buNone/>
              <a:defRPr sz="1600" b="1"/>
            </a:lvl8pPr>
            <a:lvl9pPr marL="365744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30" y="2505076"/>
            <a:ext cx="4190702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4" y="1681164"/>
            <a:ext cx="4211340" cy="823912"/>
          </a:xfrm>
        </p:spPr>
        <p:txBody>
          <a:bodyPr anchor="b"/>
          <a:lstStyle>
            <a:lvl1pPr marL="0" indent="0">
              <a:buNone/>
              <a:defRPr sz="2401" b="1"/>
            </a:lvl1pPr>
            <a:lvl2pPr marL="457181" indent="0">
              <a:buNone/>
              <a:defRPr sz="2000" b="1"/>
            </a:lvl2pPr>
            <a:lvl3pPr marL="914362" indent="0">
              <a:buNone/>
              <a:defRPr sz="1800" b="1"/>
            </a:lvl3pPr>
            <a:lvl4pPr marL="1371543" indent="0">
              <a:buNone/>
              <a:defRPr sz="1600" b="1"/>
            </a:lvl4pPr>
            <a:lvl5pPr marL="1828723" indent="0">
              <a:buNone/>
              <a:defRPr sz="1600" b="1"/>
            </a:lvl5pPr>
            <a:lvl6pPr marL="2285905" indent="0">
              <a:buNone/>
              <a:defRPr sz="1600" b="1"/>
            </a:lvl6pPr>
            <a:lvl7pPr marL="2743085" indent="0">
              <a:buNone/>
              <a:defRPr sz="1600" b="1"/>
            </a:lvl7pPr>
            <a:lvl8pPr marL="3200266" indent="0">
              <a:buNone/>
              <a:defRPr sz="1600" b="1"/>
            </a:lvl8pPr>
            <a:lvl9pPr marL="365744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4" y="2505076"/>
            <a:ext cx="4211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29A0F-4ED3-455E-A212-387A3CF26B32}" type="datetimeFigureOut">
              <a:rPr lang="en-GB" smtClean="0"/>
              <a:t>30/08/2022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4E493-A064-4648-B3F5-887AD9E6B9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7371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29A0F-4ED3-455E-A212-387A3CF26B32}" type="datetimeFigureOut">
              <a:rPr lang="en-GB" smtClean="0"/>
              <a:t>30/08/2022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4E493-A064-4648-B3F5-887AD9E6B9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968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29A0F-4ED3-455E-A212-387A3CF26B32}" type="datetimeFigureOut">
              <a:rPr lang="en-GB" smtClean="0"/>
              <a:t>30/08/2022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4E493-A064-4648-B3F5-887AD9E6B9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2962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4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1" y="987428"/>
            <a:ext cx="5014913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1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4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1" indent="0">
              <a:buNone/>
              <a:defRPr sz="1400"/>
            </a:lvl2pPr>
            <a:lvl3pPr marL="914362" indent="0">
              <a:buNone/>
              <a:defRPr sz="1200"/>
            </a:lvl3pPr>
            <a:lvl4pPr marL="1371543" indent="0">
              <a:buNone/>
              <a:defRPr sz="1000"/>
            </a:lvl4pPr>
            <a:lvl5pPr marL="1828723" indent="0">
              <a:buNone/>
              <a:defRPr sz="1000"/>
            </a:lvl5pPr>
            <a:lvl6pPr marL="2285905" indent="0">
              <a:buNone/>
              <a:defRPr sz="1000"/>
            </a:lvl6pPr>
            <a:lvl7pPr marL="2743085" indent="0">
              <a:buNone/>
              <a:defRPr sz="1000"/>
            </a:lvl7pPr>
            <a:lvl8pPr marL="3200266" indent="0">
              <a:buNone/>
              <a:defRPr sz="1000"/>
            </a:lvl8pPr>
            <a:lvl9pPr marL="3657446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29A0F-4ED3-455E-A212-387A3CF26B32}" type="datetimeFigureOut">
              <a:rPr lang="en-GB" smtClean="0"/>
              <a:t>30/08/2022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4E493-A064-4648-B3F5-887AD9E6B9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9611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4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1" y="987428"/>
            <a:ext cx="5014913" cy="4873625"/>
          </a:xfrm>
        </p:spPr>
        <p:txBody>
          <a:bodyPr anchor="t"/>
          <a:lstStyle>
            <a:lvl1pPr marL="0" indent="0">
              <a:buNone/>
              <a:defRPr sz="3199"/>
            </a:lvl1pPr>
            <a:lvl2pPr marL="457181" indent="0">
              <a:buNone/>
              <a:defRPr sz="2799"/>
            </a:lvl2pPr>
            <a:lvl3pPr marL="914362" indent="0">
              <a:buNone/>
              <a:defRPr sz="2401"/>
            </a:lvl3pPr>
            <a:lvl4pPr marL="1371543" indent="0">
              <a:buNone/>
              <a:defRPr sz="2000"/>
            </a:lvl4pPr>
            <a:lvl5pPr marL="1828723" indent="0">
              <a:buNone/>
              <a:defRPr sz="2000"/>
            </a:lvl5pPr>
            <a:lvl6pPr marL="2285905" indent="0">
              <a:buNone/>
              <a:defRPr sz="2000"/>
            </a:lvl6pPr>
            <a:lvl7pPr marL="2743085" indent="0">
              <a:buNone/>
              <a:defRPr sz="2000"/>
            </a:lvl7pPr>
            <a:lvl8pPr marL="3200266" indent="0">
              <a:buNone/>
              <a:defRPr sz="2000"/>
            </a:lvl8pPr>
            <a:lvl9pPr marL="3657446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4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1" indent="0">
              <a:buNone/>
              <a:defRPr sz="1400"/>
            </a:lvl2pPr>
            <a:lvl3pPr marL="914362" indent="0">
              <a:buNone/>
              <a:defRPr sz="1200"/>
            </a:lvl3pPr>
            <a:lvl4pPr marL="1371543" indent="0">
              <a:buNone/>
              <a:defRPr sz="1000"/>
            </a:lvl4pPr>
            <a:lvl5pPr marL="1828723" indent="0">
              <a:buNone/>
              <a:defRPr sz="1000"/>
            </a:lvl5pPr>
            <a:lvl6pPr marL="2285905" indent="0">
              <a:buNone/>
              <a:defRPr sz="1000"/>
            </a:lvl6pPr>
            <a:lvl7pPr marL="2743085" indent="0">
              <a:buNone/>
              <a:defRPr sz="1000"/>
            </a:lvl7pPr>
            <a:lvl8pPr marL="3200266" indent="0">
              <a:buNone/>
              <a:defRPr sz="1000"/>
            </a:lvl8pPr>
            <a:lvl9pPr marL="3657446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29A0F-4ED3-455E-A212-387A3CF26B32}" type="datetimeFigureOut">
              <a:rPr lang="en-GB" smtClean="0"/>
              <a:t>30/08/2022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4E493-A064-4648-B3F5-887AD9E6B9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3854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00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9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9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3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829A0F-4ED3-455E-A212-387A3CF26B32}" type="datetimeFigureOut">
              <a:rPr lang="en-GB" smtClean="0"/>
              <a:t>30/08/2022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4" y="6356353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3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4E493-A064-4648-B3F5-887AD9E6B9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0508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6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1" indent="-228591" algn="l" defTabSz="91436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771" indent="-228591" algn="l" defTabSz="91436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1" kern="1200">
          <a:solidFill>
            <a:schemeClr val="tx1"/>
          </a:solidFill>
          <a:latin typeface="+mn-lt"/>
          <a:ea typeface="+mn-ea"/>
          <a:cs typeface="+mn-cs"/>
        </a:defRPr>
      </a:lvl2pPr>
      <a:lvl3pPr marL="1142952" indent="-228591" algn="l" defTabSz="91436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32" indent="-228591" algn="l" defTabSz="91436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14" indent="-228591" algn="l" defTabSz="91436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5" indent="-228591" algn="l" defTabSz="91436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75" indent="-228591" algn="l" defTabSz="91436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57" indent="-228591" algn="l" defTabSz="91436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37" indent="-228591" algn="l" defTabSz="91436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1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2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3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3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5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85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66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46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5464" y="117000"/>
            <a:ext cx="9575072" cy="66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KG Second Chances Sketch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37557" y="1536366"/>
            <a:ext cx="7630886" cy="3785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999" dirty="0" smtClean="0">
                <a:latin typeface="KG Second Chances Sketch" panose="02000000000000000000" pitchFamily="2" charset="0"/>
              </a:rPr>
              <a:t>PERSUASIVE LANGUAGE &amp; TECHNIQUES</a:t>
            </a:r>
            <a:endParaRPr lang="en-GB" sz="7999" dirty="0">
              <a:latin typeface="KG Second Chances Sketch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33" y="5491596"/>
            <a:ext cx="1695268" cy="124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58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5464" y="117000"/>
            <a:ext cx="9575072" cy="66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latin typeface="KG Second Chances Solid" panose="02000000000000000000" pitchFamily="2" charset="0"/>
              </a:rPr>
              <a:t>harmful</a:t>
            </a:r>
          </a:p>
          <a:p>
            <a:pPr algn="ctr"/>
            <a:r>
              <a:rPr lang="en-GB" sz="1600" dirty="0" smtClean="0">
                <a:latin typeface="KG Second Chances Solid" panose="02000000000000000000" pitchFamily="2" charset="0"/>
              </a:rPr>
              <a:t>eliminate</a:t>
            </a:r>
          </a:p>
          <a:p>
            <a:pPr algn="ctr"/>
            <a:r>
              <a:rPr lang="en-GB" sz="1600" dirty="0" smtClean="0">
                <a:latin typeface="KG Second Chances Solid" panose="02000000000000000000" pitchFamily="2" charset="0"/>
              </a:rPr>
              <a:t>severe</a:t>
            </a:r>
          </a:p>
          <a:p>
            <a:pPr algn="ctr"/>
            <a:r>
              <a:rPr lang="en-GB" sz="1600" dirty="0" smtClean="0">
                <a:latin typeface="KG Second Chances Solid" panose="02000000000000000000" pitchFamily="2" charset="0"/>
              </a:rPr>
              <a:t>shocking</a:t>
            </a:r>
          </a:p>
          <a:p>
            <a:pPr algn="ctr"/>
            <a:r>
              <a:rPr lang="en-GB" sz="1600" dirty="0" smtClean="0">
                <a:latin typeface="KG Second Chances Solid" panose="02000000000000000000" pitchFamily="2" charset="0"/>
              </a:rPr>
              <a:t>polluting</a:t>
            </a:r>
            <a:endParaRPr lang="en-GB" sz="1600" dirty="0"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8242" y="410519"/>
            <a:ext cx="906950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atin typeface="KG Second Chances Solid" panose="02000000000000000000" pitchFamily="2" charset="0"/>
              </a:rPr>
              <a:t>RHETORICAL QUESTIONS</a:t>
            </a:r>
          </a:p>
          <a:p>
            <a:pPr algn="ctr"/>
            <a:endParaRPr lang="en-GB" dirty="0" smtClean="0">
              <a:solidFill>
                <a:schemeClr val="accent2"/>
              </a:solidFill>
              <a:latin typeface="KG Second Chances Solid" panose="02000000000000000000" pitchFamily="2" charset="0"/>
            </a:endParaRPr>
          </a:p>
          <a:p>
            <a:pPr algn="ctr"/>
            <a:r>
              <a:rPr lang="en-GB" sz="2000" dirty="0" smtClean="0">
                <a:solidFill>
                  <a:srgbClr val="F40041"/>
                </a:solidFill>
                <a:latin typeface="KG Second Chances Solid" panose="02000000000000000000" pitchFamily="2" charset="0"/>
              </a:rPr>
              <a:t>PARTNER TALK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45811" y="5150682"/>
            <a:ext cx="64143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KG Second Chances Solid" panose="02000000000000000000" pitchFamily="2" charset="0"/>
              </a:rPr>
              <a:t>Can you think of any rhetorical questions that you could include in your letter?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5572" y="6033113"/>
            <a:ext cx="89548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F40041"/>
                </a:solidFill>
                <a:latin typeface="KG Second Chances Solid" panose="02000000000000000000" pitchFamily="2" charset="0"/>
              </a:rPr>
              <a:t>Remember that you are focusing on plastic ‘tat’ in your letter. </a:t>
            </a:r>
          </a:p>
        </p:txBody>
      </p:sp>
      <p:pic>
        <p:nvPicPr>
          <p:cNvPr id="9" name="Picture 2" descr="Cheerful kids chatting during less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92" t="1294" r="2668" b="767"/>
          <a:stretch/>
        </p:blipFill>
        <p:spPr bwMode="auto">
          <a:xfrm>
            <a:off x="3410893" y="1854056"/>
            <a:ext cx="3084194" cy="308419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723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5464" y="117000"/>
            <a:ext cx="9575072" cy="66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latin typeface="KG Second Chances Solid" panose="02000000000000000000" pitchFamily="2" charset="0"/>
              </a:rPr>
              <a:t>harmful</a:t>
            </a:r>
          </a:p>
          <a:p>
            <a:pPr algn="ctr"/>
            <a:r>
              <a:rPr lang="en-GB" sz="1600" dirty="0" smtClean="0">
                <a:latin typeface="KG Second Chances Solid" panose="02000000000000000000" pitchFamily="2" charset="0"/>
              </a:rPr>
              <a:t>eliminate</a:t>
            </a:r>
          </a:p>
          <a:p>
            <a:pPr algn="ctr"/>
            <a:r>
              <a:rPr lang="en-GB" sz="1600" dirty="0" smtClean="0">
                <a:latin typeface="KG Second Chances Solid" panose="02000000000000000000" pitchFamily="2" charset="0"/>
              </a:rPr>
              <a:t>severe</a:t>
            </a:r>
          </a:p>
          <a:p>
            <a:pPr algn="ctr"/>
            <a:r>
              <a:rPr lang="en-GB" sz="1600" dirty="0" smtClean="0">
                <a:latin typeface="KG Second Chances Solid" panose="02000000000000000000" pitchFamily="2" charset="0"/>
              </a:rPr>
              <a:t>shocking</a:t>
            </a:r>
          </a:p>
          <a:p>
            <a:pPr algn="ctr"/>
            <a:r>
              <a:rPr lang="en-GB" sz="1600" dirty="0" smtClean="0">
                <a:latin typeface="KG Second Chances Solid" panose="02000000000000000000" pitchFamily="2" charset="0"/>
              </a:rPr>
              <a:t>polluting</a:t>
            </a:r>
            <a:endParaRPr lang="en-GB" sz="1600" dirty="0"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8242" y="410519"/>
            <a:ext cx="906950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atin typeface="KG Second Chances Solid" panose="02000000000000000000" pitchFamily="2" charset="0"/>
              </a:rPr>
              <a:t>PERSUASIVE WRITING TECHNIQUES</a:t>
            </a:r>
          </a:p>
          <a:p>
            <a:pPr algn="ctr"/>
            <a:endParaRPr lang="en-GB" dirty="0" smtClean="0">
              <a:solidFill>
                <a:schemeClr val="accent2"/>
              </a:solidFill>
              <a:latin typeface="KG Second Chances Solid" panose="02000000000000000000" pitchFamily="2" charset="0"/>
            </a:endParaRPr>
          </a:p>
          <a:p>
            <a:pPr algn="ctr"/>
            <a:r>
              <a:rPr lang="en-GB" sz="2400" dirty="0" smtClean="0">
                <a:solidFill>
                  <a:srgbClr val="F40041"/>
                </a:solidFill>
                <a:latin typeface="KG Second Chances Solid" panose="02000000000000000000" pitchFamily="2" charset="0"/>
              </a:rPr>
              <a:t>Using the example letter, can you identify the different writing techniques?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91301" y="2725285"/>
            <a:ext cx="3814719" cy="25545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GB" sz="2000" dirty="0" smtClean="0">
                <a:latin typeface="KG Second Chances Solid" panose="02000000000000000000" pitchFamily="2" charset="0"/>
              </a:rPr>
              <a:t>Strong emotive language </a:t>
            </a:r>
          </a:p>
          <a:p>
            <a:pPr algn="ctr">
              <a:lnSpc>
                <a:spcPct val="200000"/>
              </a:lnSpc>
            </a:pPr>
            <a:r>
              <a:rPr lang="en-GB" sz="2000" dirty="0" smtClean="0">
                <a:latin typeface="KG Second Chances Solid" panose="02000000000000000000" pitchFamily="2" charset="0"/>
              </a:rPr>
              <a:t>Alliteration </a:t>
            </a:r>
          </a:p>
          <a:p>
            <a:pPr algn="ctr">
              <a:lnSpc>
                <a:spcPct val="200000"/>
              </a:lnSpc>
            </a:pPr>
            <a:r>
              <a:rPr lang="en-GB" sz="2000" dirty="0" smtClean="0">
                <a:latin typeface="KG Second Chances Solid" panose="02000000000000000000" pitchFamily="2" charset="0"/>
              </a:rPr>
              <a:t>Similes</a:t>
            </a:r>
          </a:p>
          <a:p>
            <a:pPr algn="ctr">
              <a:lnSpc>
                <a:spcPct val="200000"/>
              </a:lnSpc>
            </a:pPr>
            <a:r>
              <a:rPr lang="en-GB" sz="2000" dirty="0" smtClean="0">
                <a:latin typeface="KG Second Chances Solid" panose="02000000000000000000" pitchFamily="2" charset="0"/>
              </a:rPr>
              <a:t>Rhetorical questions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0518" y="5932605"/>
            <a:ext cx="92649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F40041"/>
                </a:solidFill>
                <a:latin typeface="KG Second Chances Solid" panose="02000000000000000000" pitchFamily="2" charset="0"/>
              </a:rPr>
              <a:t>Challenge – Can you find any skills you have been taught already?</a:t>
            </a:r>
          </a:p>
        </p:txBody>
      </p:sp>
      <p:pic>
        <p:nvPicPr>
          <p:cNvPr id="2050" name="Picture 2" descr="Asian child girl student holding magnifying glass and looking at camera with curious expressi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5" r="15815"/>
          <a:stretch/>
        </p:blipFill>
        <p:spPr bwMode="auto">
          <a:xfrm>
            <a:off x="1148383" y="2477387"/>
            <a:ext cx="3060000" cy="3060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754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5464" y="117000"/>
            <a:ext cx="9575072" cy="66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431077" y="270842"/>
            <a:ext cx="70438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accent1">
                    <a:lumMod val="50000"/>
                  </a:schemeClr>
                </a:solidFill>
                <a:latin typeface="KG Second Chances Solid" panose="02000000000000000000" pitchFamily="2" charset="0"/>
              </a:rPr>
              <a:t>IMAGE CREDITS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4445D36-D05B-6349-8F97-81CC28483D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2115633"/>
              </p:ext>
            </p:extLst>
          </p:nvPr>
        </p:nvGraphicFramePr>
        <p:xfrm>
          <a:off x="535578" y="1403917"/>
          <a:ext cx="8428119" cy="405248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66653">
                  <a:extLst>
                    <a:ext uri="{9D8B030D-6E8A-4147-A177-3AD203B41FA5}">
                      <a16:colId xmlns:a16="http://schemas.microsoft.com/office/drawing/2014/main" val="2797114442"/>
                    </a:ext>
                  </a:extLst>
                </a:gridCol>
                <a:gridCol w="2194559">
                  <a:extLst>
                    <a:ext uri="{9D8B030D-6E8A-4147-A177-3AD203B41FA5}">
                      <a16:colId xmlns:a16="http://schemas.microsoft.com/office/drawing/2014/main" val="2159196442"/>
                    </a:ext>
                  </a:extLst>
                </a:gridCol>
                <a:gridCol w="5266907">
                  <a:extLst>
                    <a:ext uri="{9D8B030D-6E8A-4147-A177-3AD203B41FA5}">
                      <a16:colId xmlns:a16="http://schemas.microsoft.com/office/drawing/2014/main" val="2857316932"/>
                    </a:ext>
                  </a:extLst>
                </a:gridCol>
              </a:tblGrid>
              <a:tr h="311572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Slide(s)</a:t>
                      </a:r>
                      <a:endParaRPr lang="en-US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Photo</a:t>
                      </a:r>
                      <a:endParaRPr lang="en-US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Attribution</a:t>
                      </a: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06762883"/>
                  </a:ext>
                </a:extLst>
              </a:tr>
              <a:tr h="281138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2,3</a:t>
                      </a:r>
                      <a:endParaRPr 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Emotions </a:t>
                      </a:r>
                      <a:endParaRPr 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Rawpixel.com at freepik.com</a:t>
                      </a:r>
                      <a:endParaRPr lang="en-US" sz="12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33192136"/>
                  </a:ext>
                </a:extLst>
              </a:tr>
              <a:tr h="281138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2,5</a:t>
                      </a:r>
                      <a:endParaRPr 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Writing </a:t>
                      </a:r>
                      <a:endParaRPr 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Evening_tao</a:t>
                      </a:r>
                      <a:r>
                        <a:rPr lang="en-US" sz="12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at freepik.com</a:t>
                      </a:r>
                      <a:endParaRPr lang="en-US" sz="1200" b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70637694"/>
                  </a:ext>
                </a:extLst>
              </a:tr>
              <a:tr h="281138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11</a:t>
                      </a:r>
                      <a:endParaRPr 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28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Magnifying</a:t>
                      </a:r>
                      <a:r>
                        <a:rPr lang="en-US" sz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glass</a:t>
                      </a:r>
                      <a:endParaRPr 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6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Our-team at freepik.com</a:t>
                      </a:r>
                      <a:endParaRPr lang="en-US" sz="1200" b="0" u="none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44611327"/>
                  </a:ext>
                </a:extLst>
              </a:tr>
              <a:tr h="281138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2,9</a:t>
                      </a:r>
                      <a:endParaRPr 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28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Child</a:t>
                      </a:r>
                      <a:r>
                        <a:rPr lang="en-US" sz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thinking </a:t>
                      </a:r>
                      <a:endParaRPr 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28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Rawpixel.com at freepik.com</a:t>
                      </a: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60504391"/>
                  </a:ext>
                </a:extLst>
              </a:tr>
              <a:tr h="290707"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28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28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89193727"/>
                  </a:ext>
                </a:extLst>
              </a:tr>
              <a:tr h="290707"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28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28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55022767"/>
                  </a:ext>
                </a:extLst>
              </a:tr>
              <a:tr h="290707"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28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28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77168633"/>
                  </a:ext>
                </a:extLst>
              </a:tr>
              <a:tr h="290707"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28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28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93170029"/>
                  </a:ext>
                </a:extLst>
              </a:tr>
              <a:tr h="290707"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28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28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98249194"/>
                  </a:ext>
                </a:extLst>
              </a:tr>
              <a:tr h="290707"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28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28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26884785"/>
                  </a:ext>
                </a:extLst>
              </a:tr>
              <a:tr h="290707"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28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28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01014610"/>
                  </a:ext>
                </a:extLst>
              </a:tr>
              <a:tr h="290707">
                <a:tc>
                  <a:txBody>
                    <a:bodyPr/>
                    <a:lstStyle/>
                    <a:p>
                      <a:pPr algn="l"/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28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28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4702423"/>
                  </a:ext>
                </a:extLst>
              </a:tr>
              <a:tr h="290707">
                <a:tc>
                  <a:txBody>
                    <a:bodyPr/>
                    <a:lstStyle/>
                    <a:p>
                      <a:pPr algn="l"/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28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28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1" marR="9144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256477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674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207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5463" y="121705"/>
            <a:ext cx="9575072" cy="66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8148" y="687684"/>
            <a:ext cx="9029700" cy="1423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atin typeface="KG Second Chances Solid" panose="02000000000000000000" pitchFamily="2" charset="0"/>
              </a:rPr>
              <a:t>LANGUAGE AND TECHNIQUES</a:t>
            </a:r>
          </a:p>
          <a:p>
            <a:pPr algn="ctr"/>
            <a:endParaRPr lang="en-GB" sz="1050" dirty="0" smtClean="0">
              <a:solidFill>
                <a:srgbClr val="F49752"/>
              </a:solidFill>
              <a:latin typeface="KG Second Chances Solid" panose="02000000000000000000" pitchFamily="2" charset="0"/>
            </a:endParaRPr>
          </a:p>
          <a:p>
            <a:pPr algn="ctr"/>
            <a:r>
              <a:rPr lang="en-GB" sz="2000" dirty="0" smtClean="0">
                <a:solidFill>
                  <a:srgbClr val="F40041"/>
                </a:solidFill>
                <a:latin typeface="KG Second Chances Solid" panose="02000000000000000000" pitchFamily="2" charset="0"/>
              </a:rPr>
              <a:t>There are many different language and techniques you can use to help you persuade your reader. Here are a few examples.    </a:t>
            </a:r>
            <a:endParaRPr lang="en-GB" sz="2000" dirty="0">
              <a:solidFill>
                <a:srgbClr val="F40041"/>
              </a:solidFill>
              <a:latin typeface="KG Second Chances Solid" panose="02000000000000000000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86482" y="2701240"/>
            <a:ext cx="2088000" cy="3249225"/>
            <a:chOff x="486482" y="2701240"/>
            <a:chExt cx="2088000" cy="3249225"/>
          </a:xfrm>
        </p:grpSpPr>
        <p:sp>
          <p:nvSpPr>
            <p:cNvPr id="7" name="TextBox 6"/>
            <p:cNvSpPr txBox="1"/>
            <p:nvPr/>
          </p:nvSpPr>
          <p:spPr>
            <a:xfrm>
              <a:off x="706245" y="5119468"/>
              <a:ext cx="169571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 smtClean="0">
                  <a:latin typeface="KG Second Chances Solid" panose="02000000000000000000" pitchFamily="2" charset="0"/>
                </a:rPr>
                <a:t>Strong emotive language</a:t>
              </a:r>
              <a:endParaRPr lang="en-GB" sz="1600" dirty="0">
                <a:latin typeface="KG Second Chances Solid" panose="02000000000000000000" pitchFamily="2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l="34519" r="6481"/>
            <a:stretch/>
          </p:blipFill>
          <p:spPr>
            <a:xfrm>
              <a:off x="486482" y="2701240"/>
              <a:ext cx="2088000" cy="2088000"/>
            </a:xfrm>
            <a:prstGeom prst="ellipse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5048263" y="2701240"/>
            <a:ext cx="2088000" cy="3003003"/>
            <a:chOff x="5048263" y="2701240"/>
            <a:chExt cx="2088000" cy="3003003"/>
          </a:xfrm>
        </p:grpSpPr>
        <p:sp>
          <p:nvSpPr>
            <p:cNvPr id="14" name="TextBox 13"/>
            <p:cNvSpPr txBox="1"/>
            <p:nvPr/>
          </p:nvSpPr>
          <p:spPr>
            <a:xfrm>
              <a:off x="5228908" y="5365689"/>
              <a:ext cx="16957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 smtClean="0">
                  <a:latin typeface="KG Second Chances Solid" panose="02000000000000000000" pitchFamily="2" charset="0"/>
                </a:rPr>
                <a:t>Similes</a:t>
              </a:r>
              <a:endParaRPr lang="en-GB" sz="1600" dirty="0">
                <a:latin typeface="KG Second Chances Solid" panose="02000000000000000000" pitchFamily="2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77" r="13677"/>
            <a:stretch/>
          </p:blipFill>
          <p:spPr>
            <a:xfrm>
              <a:off x="5048263" y="2701240"/>
              <a:ext cx="2088000" cy="2088000"/>
            </a:xfrm>
            <a:prstGeom prst="ellipse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2765068" y="2701240"/>
            <a:ext cx="2088000" cy="3003003"/>
            <a:chOff x="2765068" y="2701240"/>
            <a:chExt cx="2088000" cy="3003003"/>
          </a:xfrm>
        </p:grpSpPr>
        <p:sp>
          <p:nvSpPr>
            <p:cNvPr id="13" name="TextBox 12"/>
            <p:cNvSpPr txBox="1"/>
            <p:nvPr/>
          </p:nvSpPr>
          <p:spPr>
            <a:xfrm>
              <a:off x="2961825" y="5365689"/>
              <a:ext cx="16957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 smtClean="0">
                  <a:latin typeface="KG Second Chances Solid" panose="02000000000000000000" pitchFamily="2" charset="0"/>
                </a:rPr>
                <a:t>Alliteration</a:t>
              </a:r>
              <a:endParaRPr lang="en-GB" sz="1600" dirty="0">
                <a:latin typeface="KG Second Chances Solid" panose="02000000000000000000" pitchFamily="2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/>
            <a:srcRect l="16689" r="16689"/>
            <a:stretch/>
          </p:blipFill>
          <p:spPr>
            <a:xfrm>
              <a:off x="2765068" y="2701240"/>
              <a:ext cx="2088000" cy="2088000"/>
            </a:xfrm>
            <a:prstGeom prst="ellipse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7307775" y="2701240"/>
            <a:ext cx="2088000" cy="3126114"/>
            <a:chOff x="7307775" y="2701240"/>
            <a:chExt cx="2088000" cy="3126114"/>
          </a:xfrm>
        </p:grpSpPr>
        <p:sp>
          <p:nvSpPr>
            <p:cNvPr id="15" name="TextBox 14"/>
            <p:cNvSpPr txBox="1"/>
            <p:nvPr/>
          </p:nvSpPr>
          <p:spPr>
            <a:xfrm>
              <a:off x="7503917" y="5242579"/>
              <a:ext cx="16957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 smtClean="0">
                  <a:latin typeface="KG Second Chances Solid" panose="02000000000000000000" pitchFamily="2" charset="0"/>
                </a:rPr>
                <a:t>Rhetorical questions</a:t>
              </a:r>
              <a:endParaRPr lang="en-GB" sz="1600" dirty="0">
                <a:latin typeface="KG Second Chances Solid" panose="02000000000000000000" pitchFamily="2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/>
            <a:srcRect l="731" t="582" r="34979" b="6316"/>
            <a:stretch/>
          </p:blipFill>
          <p:spPr>
            <a:xfrm>
              <a:off x="7307775" y="2701240"/>
              <a:ext cx="2088000" cy="2088000"/>
            </a:xfrm>
            <a:prstGeom prst="ellipse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1365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5464" y="117000"/>
            <a:ext cx="9575072" cy="66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smtClean="0">
                <a:latin typeface="KG Second Chances Solid" panose="02000000000000000000" pitchFamily="2" charset="0"/>
              </a:rPr>
              <a:t>harmful</a:t>
            </a:r>
          </a:p>
          <a:p>
            <a:pPr algn="ctr"/>
            <a:r>
              <a:rPr lang="en-GB" sz="1600" smtClean="0">
                <a:latin typeface="KG Second Chances Solid" panose="02000000000000000000" pitchFamily="2" charset="0"/>
              </a:rPr>
              <a:t>eliminate</a:t>
            </a:r>
          </a:p>
          <a:p>
            <a:pPr algn="ctr"/>
            <a:r>
              <a:rPr lang="en-GB" sz="1600" smtClean="0">
                <a:latin typeface="KG Second Chances Solid" panose="02000000000000000000" pitchFamily="2" charset="0"/>
              </a:rPr>
              <a:t>severe</a:t>
            </a:r>
          </a:p>
          <a:p>
            <a:pPr algn="ctr"/>
            <a:r>
              <a:rPr lang="en-GB" sz="1600" smtClean="0">
                <a:latin typeface="KG Second Chances Solid" panose="02000000000000000000" pitchFamily="2" charset="0"/>
              </a:rPr>
              <a:t>shocking</a:t>
            </a:r>
          </a:p>
          <a:p>
            <a:pPr algn="ctr"/>
            <a:r>
              <a:rPr lang="en-GB" sz="1600" smtClean="0">
                <a:latin typeface="KG Second Chances Solid" panose="02000000000000000000" pitchFamily="2" charset="0"/>
              </a:rPr>
              <a:t>polluting</a:t>
            </a:r>
            <a:endParaRPr lang="en-GB" sz="1600" dirty="0"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8242" y="410519"/>
            <a:ext cx="90695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atin typeface="KG Second Chances Solid" panose="02000000000000000000" pitchFamily="2" charset="0"/>
              </a:rPr>
              <a:t>STRONG EMOTIVE LANGUAGE</a:t>
            </a:r>
          </a:p>
          <a:p>
            <a:pPr algn="ctr"/>
            <a:endParaRPr lang="en-GB" dirty="0" smtClean="0">
              <a:solidFill>
                <a:schemeClr val="accent2"/>
              </a:solidFill>
              <a:latin typeface="KG Second Chances Solid" panose="02000000000000000000" pitchFamily="2" charset="0"/>
            </a:endParaRPr>
          </a:p>
          <a:p>
            <a:pPr algn="ctr"/>
            <a:r>
              <a:rPr lang="en-GB" dirty="0">
                <a:solidFill>
                  <a:srgbClr val="F40041"/>
                </a:solidFill>
                <a:latin typeface="KG Second Chances Solid" panose="02000000000000000000" pitchFamily="2" charset="0"/>
              </a:rPr>
              <a:t>Certain words, particularly adjectives, can create a strong emotional response in most readers. Words such as these are </a:t>
            </a:r>
            <a:r>
              <a:rPr lang="en-GB" dirty="0" smtClean="0">
                <a:solidFill>
                  <a:srgbClr val="F40041"/>
                </a:solidFill>
                <a:latin typeface="KG Second Chances Solid" panose="02000000000000000000" pitchFamily="2" charset="0"/>
              </a:rPr>
              <a:t>a powerful tool </a:t>
            </a:r>
            <a:r>
              <a:rPr lang="en-GB" dirty="0">
                <a:solidFill>
                  <a:srgbClr val="F40041"/>
                </a:solidFill>
                <a:latin typeface="KG Second Chances Solid" panose="02000000000000000000" pitchFamily="2" charset="0"/>
              </a:rPr>
              <a:t>in a persuasive letter as they are hard for the reader to ignore.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63242" y="2789984"/>
            <a:ext cx="4411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KG Second Chances Solid" panose="02000000000000000000" pitchFamily="2" charset="0"/>
              </a:rPr>
              <a:t>Examples of strong emotive language that you could include in your letter:</a:t>
            </a:r>
          </a:p>
        </p:txBody>
      </p:sp>
      <p:sp>
        <p:nvSpPr>
          <p:cNvPr id="2" name="Rectangle 1"/>
          <p:cNvSpPr/>
          <p:nvPr/>
        </p:nvSpPr>
        <p:spPr>
          <a:xfrm>
            <a:off x="7300203" y="3934244"/>
            <a:ext cx="147185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dirty="0">
                <a:latin typeface="KG Second Chances Solid" panose="02000000000000000000" pitchFamily="2" charset="0"/>
              </a:rPr>
              <a:t>harmful</a:t>
            </a:r>
          </a:p>
          <a:p>
            <a:pPr algn="ctr">
              <a:lnSpc>
                <a:spcPct val="150000"/>
              </a:lnSpc>
            </a:pPr>
            <a:r>
              <a:rPr lang="en-GB" dirty="0">
                <a:latin typeface="KG Second Chances Solid" panose="02000000000000000000" pitchFamily="2" charset="0"/>
              </a:rPr>
              <a:t>eliminate</a:t>
            </a:r>
          </a:p>
          <a:p>
            <a:pPr algn="ctr">
              <a:lnSpc>
                <a:spcPct val="150000"/>
              </a:lnSpc>
            </a:pPr>
            <a:r>
              <a:rPr lang="en-GB" dirty="0">
                <a:latin typeface="KG Second Chances Solid" panose="02000000000000000000" pitchFamily="2" charset="0"/>
              </a:rPr>
              <a:t>severe</a:t>
            </a:r>
          </a:p>
          <a:p>
            <a:pPr algn="ctr">
              <a:lnSpc>
                <a:spcPct val="150000"/>
              </a:lnSpc>
            </a:pPr>
            <a:r>
              <a:rPr lang="en-GB" dirty="0">
                <a:latin typeface="KG Second Chances Solid" panose="02000000000000000000" pitchFamily="2" charset="0"/>
              </a:rPr>
              <a:t>shocking</a:t>
            </a:r>
          </a:p>
          <a:p>
            <a:pPr algn="ctr">
              <a:lnSpc>
                <a:spcPct val="150000"/>
              </a:lnSpc>
            </a:pPr>
            <a:r>
              <a:rPr lang="en-GB" dirty="0">
                <a:latin typeface="KG Second Chances Solid" panose="02000000000000000000" pitchFamily="2" charset="0"/>
              </a:rPr>
              <a:t>polluting</a:t>
            </a:r>
          </a:p>
        </p:txBody>
      </p:sp>
      <p:sp>
        <p:nvSpPr>
          <p:cNvPr id="3" name="Rectangle 2"/>
          <p:cNvSpPr/>
          <p:nvPr/>
        </p:nvSpPr>
        <p:spPr>
          <a:xfrm>
            <a:off x="5364775" y="3946036"/>
            <a:ext cx="1704407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dirty="0">
                <a:latin typeface="KG Second Chances Solid" panose="02000000000000000000" pitchFamily="2" charset="0"/>
              </a:rPr>
              <a:t>appalling </a:t>
            </a:r>
          </a:p>
          <a:p>
            <a:pPr algn="ctr">
              <a:lnSpc>
                <a:spcPct val="150000"/>
              </a:lnSpc>
            </a:pPr>
            <a:r>
              <a:rPr lang="en-GB" dirty="0">
                <a:latin typeface="KG Second Chances Solid" panose="02000000000000000000" pitchFamily="2" charset="0"/>
              </a:rPr>
              <a:t>polluting </a:t>
            </a:r>
          </a:p>
          <a:p>
            <a:pPr algn="ctr">
              <a:lnSpc>
                <a:spcPct val="150000"/>
              </a:lnSpc>
            </a:pPr>
            <a:r>
              <a:rPr lang="en-GB" dirty="0">
                <a:latin typeface="KG Second Chances Solid" panose="02000000000000000000" pitchFamily="2" charset="0"/>
              </a:rPr>
              <a:t>devastating </a:t>
            </a:r>
          </a:p>
          <a:p>
            <a:pPr algn="ctr">
              <a:lnSpc>
                <a:spcPct val="150000"/>
              </a:lnSpc>
            </a:pPr>
            <a:r>
              <a:rPr lang="en-GB" dirty="0">
                <a:latin typeface="KG Second Chances Solid" panose="02000000000000000000" pitchFamily="2" charset="0"/>
              </a:rPr>
              <a:t>tragic</a:t>
            </a:r>
          </a:p>
          <a:p>
            <a:pPr algn="ctr">
              <a:lnSpc>
                <a:spcPct val="150000"/>
              </a:lnSpc>
            </a:pPr>
            <a:r>
              <a:rPr lang="en-GB" dirty="0">
                <a:latin typeface="KG Second Chances Solid" panose="02000000000000000000" pitchFamily="2" charset="0"/>
              </a:rPr>
              <a:t>concerning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34519" r="6481"/>
          <a:stretch/>
        </p:blipFill>
        <p:spPr>
          <a:xfrm>
            <a:off x="930920" y="2618722"/>
            <a:ext cx="3668400" cy="3668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04048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5464" y="117000"/>
            <a:ext cx="9575072" cy="66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latin typeface="KG Second Chances Solid" panose="02000000000000000000" pitchFamily="2" charset="0"/>
              </a:rPr>
              <a:t>harmful</a:t>
            </a:r>
          </a:p>
          <a:p>
            <a:pPr algn="ctr"/>
            <a:r>
              <a:rPr lang="en-GB" sz="1600" dirty="0" smtClean="0">
                <a:latin typeface="KG Second Chances Solid" panose="02000000000000000000" pitchFamily="2" charset="0"/>
              </a:rPr>
              <a:t>eliminate</a:t>
            </a:r>
          </a:p>
          <a:p>
            <a:pPr algn="ctr"/>
            <a:r>
              <a:rPr lang="en-GB" sz="1600" dirty="0" smtClean="0">
                <a:latin typeface="KG Second Chances Solid" panose="02000000000000000000" pitchFamily="2" charset="0"/>
              </a:rPr>
              <a:t>severe</a:t>
            </a:r>
          </a:p>
          <a:p>
            <a:pPr algn="ctr"/>
            <a:r>
              <a:rPr lang="en-GB" sz="1600" dirty="0" smtClean="0">
                <a:latin typeface="KG Second Chances Solid" panose="02000000000000000000" pitchFamily="2" charset="0"/>
              </a:rPr>
              <a:t>shocking</a:t>
            </a:r>
          </a:p>
          <a:p>
            <a:pPr algn="ctr"/>
            <a:r>
              <a:rPr lang="en-GB" sz="1600" dirty="0" smtClean="0">
                <a:latin typeface="KG Second Chances Solid" panose="02000000000000000000" pitchFamily="2" charset="0"/>
              </a:rPr>
              <a:t>polluting</a:t>
            </a:r>
            <a:endParaRPr lang="en-GB" sz="1600" dirty="0"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8242" y="410519"/>
            <a:ext cx="906950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atin typeface="KG Second Chances Solid" panose="02000000000000000000" pitchFamily="2" charset="0"/>
              </a:rPr>
              <a:t>STRONG EMOTIVE LANGUAGE</a:t>
            </a:r>
          </a:p>
          <a:p>
            <a:pPr algn="ctr"/>
            <a:endParaRPr lang="en-GB" dirty="0" smtClean="0">
              <a:solidFill>
                <a:schemeClr val="accent2"/>
              </a:solidFill>
              <a:latin typeface="KG Second Chances Solid" panose="02000000000000000000" pitchFamily="2" charset="0"/>
            </a:endParaRPr>
          </a:p>
          <a:p>
            <a:pPr algn="ctr"/>
            <a:r>
              <a:rPr lang="en-GB" sz="2000" dirty="0" smtClean="0">
                <a:solidFill>
                  <a:srgbClr val="F40041"/>
                </a:solidFill>
                <a:latin typeface="KG Second Chances Solid" panose="02000000000000000000" pitchFamily="2" charset="0"/>
              </a:rPr>
              <a:t>PARTNER TALK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45814" y="5123203"/>
            <a:ext cx="64143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KG Second Chances Solid" panose="02000000000000000000" pitchFamily="2" charset="0"/>
              </a:rPr>
              <a:t>Can you think of any strong emotive words that you could include in your letter?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5572" y="6033113"/>
            <a:ext cx="89548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F40041"/>
                </a:solidFill>
                <a:latin typeface="KG Second Chances Solid" panose="02000000000000000000" pitchFamily="2" charset="0"/>
              </a:rPr>
              <a:t>Remember that you are focusing on plastic ‘tat’ in your letter. </a:t>
            </a:r>
          </a:p>
        </p:txBody>
      </p:sp>
      <p:pic>
        <p:nvPicPr>
          <p:cNvPr id="1026" name="Picture 2" descr="Cheerful kids chatting during less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92" t="1294" r="2668" b="767"/>
          <a:stretch/>
        </p:blipFill>
        <p:spPr bwMode="auto">
          <a:xfrm>
            <a:off x="3332518" y="1829376"/>
            <a:ext cx="3084194" cy="308419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45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5464" y="117000"/>
            <a:ext cx="9575072" cy="66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1196" y="410519"/>
            <a:ext cx="676360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atin typeface="KG Second Chances Solid" panose="02000000000000000000" pitchFamily="2" charset="0"/>
              </a:rPr>
              <a:t>Alliteration</a:t>
            </a:r>
          </a:p>
          <a:p>
            <a:pPr algn="ctr"/>
            <a:endParaRPr lang="en-GB" dirty="0" smtClean="0">
              <a:solidFill>
                <a:schemeClr val="accent2"/>
              </a:solidFill>
              <a:latin typeface="KG Second Chances Solid" panose="02000000000000000000" pitchFamily="2" charset="0"/>
            </a:endParaRPr>
          </a:p>
          <a:p>
            <a:pPr algn="ctr"/>
            <a:r>
              <a:rPr lang="en-GB" sz="2000" dirty="0" smtClean="0">
                <a:solidFill>
                  <a:srgbClr val="F40041"/>
                </a:solidFill>
                <a:latin typeface="KG Second Chances Solid" panose="02000000000000000000" pitchFamily="2" charset="0"/>
              </a:rPr>
              <a:t>Alliteration is when a writer uses two or more words that begin with the same letter of sound. </a:t>
            </a:r>
            <a:endParaRPr lang="en-GB" sz="2000" dirty="0">
              <a:solidFill>
                <a:srgbClr val="F40041"/>
              </a:solidFill>
              <a:latin typeface="KG Second Chances Soli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3150" y="2760151"/>
            <a:ext cx="379460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KG Second Chances Solid" panose="02000000000000000000" pitchFamily="2" charset="0"/>
              </a:rPr>
              <a:t>Alliteration is often used in persuasive letters to emphasise a certain word, phrase or idea. </a:t>
            </a:r>
          </a:p>
          <a:p>
            <a:pPr algn="ctr"/>
            <a:endParaRPr lang="en-GB" sz="2000" dirty="0">
              <a:latin typeface="KG Second Chances Solid" panose="02000000000000000000" pitchFamily="2" charset="0"/>
            </a:endParaRPr>
          </a:p>
          <a:p>
            <a:pPr algn="ctr"/>
            <a:r>
              <a:rPr lang="en-GB" sz="2000" dirty="0" smtClean="0">
                <a:latin typeface="KG Second Chances Solid" panose="02000000000000000000" pitchFamily="2" charset="0"/>
              </a:rPr>
              <a:t>Examples:</a:t>
            </a:r>
          </a:p>
          <a:p>
            <a:pPr algn="ctr"/>
            <a:endParaRPr lang="en-GB" sz="2000" dirty="0">
              <a:latin typeface="KG Second Chances Solid" panose="02000000000000000000" pitchFamily="2" charset="0"/>
            </a:endParaRPr>
          </a:p>
          <a:p>
            <a:pPr algn="ctr"/>
            <a:r>
              <a:rPr lang="en-GB" sz="2000" dirty="0">
                <a:latin typeface="KG Second Chances Solid" panose="02000000000000000000" pitchFamily="2" charset="0"/>
              </a:rPr>
              <a:t>p</a:t>
            </a:r>
            <a:r>
              <a:rPr lang="en-GB" sz="2000" dirty="0" smtClean="0">
                <a:latin typeface="KG Second Chances Solid" panose="02000000000000000000" pitchFamily="2" charset="0"/>
              </a:rPr>
              <a:t>olluting plastic</a:t>
            </a:r>
          </a:p>
          <a:p>
            <a:pPr algn="ctr"/>
            <a:endParaRPr lang="en-GB" sz="2000" dirty="0">
              <a:latin typeface="KG Second Chances Solid" panose="02000000000000000000" pitchFamily="2" charset="0"/>
            </a:endParaRPr>
          </a:p>
          <a:p>
            <a:pPr algn="ctr"/>
            <a:r>
              <a:rPr lang="en-GB" sz="2000" dirty="0">
                <a:latin typeface="KG Second Chances Solid" panose="02000000000000000000" pitchFamily="2" charset="0"/>
              </a:rPr>
              <a:t>w</a:t>
            </a:r>
            <a:r>
              <a:rPr lang="en-GB" sz="2000" dirty="0" smtClean="0">
                <a:latin typeface="KG Second Chances Solid" panose="02000000000000000000" pitchFamily="2" charset="0"/>
              </a:rPr>
              <a:t>onderful world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6689" r="16689"/>
          <a:stretch/>
        </p:blipFill>
        <p:spPr>
          <a:xfrm>
            <a:off x="5379944" y="2511000"/>
            <a:ext cx="3668400" cy="3668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06958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5464" y="117000"/>
            <a:ext cx="9575072" cy="66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latin typeface="KG Second Chances Solid" panose="02000000000000000000" pitchFamily="2" charset="0"/>
              </a:rPr>
              <a:t>harmful</a:t>
            </a:r>
          </a:p>
          <a:p>
            <a:pPr algn="ctr"/>
            <a:r>
              <a:rPr lang="en-GB" sz="1600" dirty="0" smtClean="0">
                <a:latin typeface="KG Second Chances Solid" panose="02000000000000000000" pitchFamily="2" charset="0"/>
              </a:rPr>
              <a:t>eliminate</a:t>
            </a:r>
          </a:p>
          <a:p>
            <a:pPr algn="ctr"/>
            <a:r>
              <a:rPr lang="en-GB" sz="1600" dirty="0" smtClean="0">
                <a:latin typeface="KG Second Chances Solid" panose="02000000000000000000" pitchFamily="2" charset="0"/>
              </a:rPr>
              <a:t>severe</a:t>
            </a:r>
          </a:p>
          <a:p>
            <a:pPr algn="ctr"/>
            <a:r>
              <a:rPr lang="en-GB" sz="1600" dirty="0" smtClean="0">
                <a:latin typeface="KG Second Chances Solid" panose="02000000000000000000" pitchFamily="2" charset="0"/>
              </a:rPr>
              <a:t>shocking</a:t>
            </a:r>
          </a:p>
          <a:p>
            <a:pPr algn="ctr"/>
            <a:r>
              <a:rPr lang="en-GB" sz="1600" dirty="0" smtClean="0">
                <a:latin typeface="KG Second Chances Solid" panose="02000000000000000000" pitchFamily="2" charset="0"/>
              </a:rPr>
              <a:t>polluting</a:t>
            </a:r>
            <a:endParaRPr lang="en-GB" sz="1600" dirty="0"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8242" y="410519"/>
            <a:ext cx="906950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atin typeface="KG Second Chances Solid" panose="02000000000000000000" pitchFamily="2" charset="0"/>
              </a:rPr>
              <a:t>ALLITERATION</a:t>
            </a:r>
          </a:p>
          <a:p>
            <a:pPr algn="ctr"/>
            <a:endParaRPr lang="en-GB" dirty="0" smtClean="0">
              <a:solidFill>
                <a:schemeClr val="accent2"/>
              </a:solidFill>
              <a:latin typeface="KG Second Chances Solid" panose="02000000000000000000" pitchFamily="2" charset="0"/>
            </a:endParaRPr>
          </a:p>
          <a:p>
            <a:pPr algn="ctr"/>
            <a:r>
              <a:rPr lang="en-GB" sz="2000" dirty="0" smtClean="0">
                <a:solidFill>
                  <a:srgbClr val="F40041"/>
                </a:solidFill>
                <a:latin typeface="KG Second Chances Solid" panose="02000000000000000000" pitchFamily="2" charset="0"/>
              </a:rPr>
              <a:t>PARTNER TALK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28069" y="5113382"/>
            <a:ext cx="70498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KG Second Chances Solid" panose="02000000000000000000" pitchFamily="2" charset="0"/>
              </a:rPr>
              <a:t>Can you think of any examples of </a:t>
            </a:r>
          </a:p>
          <a:p>
            <a:pPr algn="ctr"/>
            <a:r>
              <a:rPr lang="en-GB" sz="2000" dirty="0" smtClean="0">
                <a:latin typeface="KG Second Chances Solid" panose="02000000000000000000" pitchFamily="2" charset="0"/>
              </a:rPr>
              <a:t>alliteration that you could include in your letter?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5572" y="6033113"/>
            <a:ext cx="89548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F40041"/>
                </a:solidFill>
                <a:latin typeface="KG Second Chances Solid" panose="02000000000000000000" pitchFamily="2" charset="0"/>
              </a:rPr>
              <a:t>Remember that you are focusing on plastic ‘tat’ in your letter. </a:t>
            </a:r>
          </a:p>
        </p:txBody>
      </p:sp>
      <p:pic>
        <p:nvPicPr>
          <p:cNvPr id="7" name="Picture 2" descr="Cheerful kids chatting during less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92" t="1294" r="2668" b="767"/>
          <a:stretch/>
        </p:blipFill>
        <p:spPr bwMode="auto">
          <a:xfrm>
            <a:off x="3410893" y="1835406"/>
            <a:ext cx="3084194" cy="308419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710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5464" y="117000"/>
            <a:ext cx="9575072" cy="66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90196" y="511762"/>
            <a:ext cx="752560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atin typeface="KG Second Chances Solid" panose="02000000000000000000" pitchFamily="2" charset="0"/>
              </a:rPr>
              <a:t>Similes</a:t>
            </a:r>
          </a:p>
          <a:p>
            <a:pPr algn="ctr"/>
            <a:endParaRPr lang="en-GB" dirty="0" smtClean="0">
              <a:solidFill>
                <a:schemeClr val="accent2"/>
              </a:solidFill>
              <a:latin typeface="KG Second Chances Solid" panose="02000000000000000000" pitchFamily="2" charset="0"/>
            </a:endParaRPr>
          </a:p>
          <a:p>
            <a:pPr algn="ctr"/>
            <a:r>
              <a:rPr lang="en-GB" sz="2000" dirty="0" smtClean="0">
                <a:solidFill>
                  <a:srgbClr val="F40041"/>
                </a:solidFill>
                <a:latin typeface="KG Second Chances Solid" panose="02000000000000000000" pitchFamily="2" charset="0"/>
              </a:rPr>
              <a:t>A simile is when a writer compares one thing to another of a different kind, using the words like or as. </a:t>
            </a:r>
            <a:endParaRPr lang="en-GB" sz="2000" dirty="0">
              <a:solidFill>
                <a:srgbClr val="F40041"/>
              </a:solidFill>
              <a:latin typeface="KG Second Chances Soli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71881" y="3002334"/>
            <a:ext cx="379460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KG Second Chances Solid" panose="02000000000000000000" pitchFamily="2" charset="0"/>
              </a:rPr>
              <a:t>Similes are used to make a description clearer and therefore more powerful. </a:t>
            </a:r>
          </a:p>
          <a:p>
            <a:pPr algn="ctr"/>
            <a:endParaRPr lang="en-GB" sz="2000" dirty="0">
              <a:latin typeface="KG Second Chances Solid" panose="02000000000000000000" pitchFamily="2" charset="0"/>
            </a:endParaRPr>
          </a:p>
          <a:p>
            <a:pPr algn="ctr"/>
            <a:r>
              <a:rPr lang="en-GB" sz="2000" dirty="0" smtClean="0">
                <a:latin typeface="KG Second Chances Solid" panose="02000000000000000000" pitchFamily="2" charset="0"/>
              </a:rPr>
              <a:t>Example:</a:t>
            </a:r>
          </a:p>
          <a:p>
            <a:pPr algn="ctr"/>
            <a:endParaRPr lang="en-GB" sz="2000" dirty="0">
              <a:latin typeface="KG Second Chances Solid" panose="02000000000000000000" pitchFamily="2" charset="0"/>
            </a:endParaRPr>
          </a:p>
          <a:p>
            <a:pPr algn="ctr"/>
            <a:r>
              <a:rPr lang="en-GB" sz="2000" dirty="0" smtClean="0">
                <a:latin typeface="KG Second Chances Solid" panose="02000000000000000000" pitchFamily="2" charset="0"/>
              </a:rPr>
              <a:t>Plastic covers the ocean like a blanket. </a:t>
            </a:r>
            <a:endParaRPr lang="en-GB" sz="2000" dirty="0">
              <a:latin typeface="KG Second Chances Solid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7" r="13677"/>
          <a:stretch/>
        </p:blipFill>
        <p:spPr>
          <a:xfrm>
            <a:off x="834473" y="2561622"/>
            <a:ext cx="3668400" cy="3668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20215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5464" y="117000"/>
            <a:ext cx="9575072" cy="66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latin typeface="KG Second Chances Solid" panose="02000000000000000000" pitchFamily="2" charset="0"/>
              </a:rPr>
              <a:t>harmful</a:t>
            </a:r>
          </a:p>
          <a:p>
            <a:pPr algn="ctr"/>
            <a:r>
              <a:rPr lang="en-GB" sz="1600" dirty="0" smtClean="0">
                <a:latin typeface="KG Second Chances Solid" panose="02000000000000000000" pitchFamily="2" charset="0"/>
              </a:rPr>
              <a:t>eliminate</a:t>
            </a:r>
          </a:p>
          <a:p>
            <a:pPr algn="ctr"/>
            <a:r>
              <a:rPr lang="en-GB" sz="1600" dirty="0" smtClean="0">
                <a:latin typeface="KG Second Chances Solid" panose="02000000000000000000" pitchFamily="2" charset="0"/>
              </a:rPr>
              <a:t>severe</a:t>
            </a:r>
          </a:p>
          <a:p>
            <a:pPr algn="ctr"/>
            <a:r>
              <a:rPr lang="en-GB" sz="1600" dirty="0" smtClean="0">
                <a:latin typeface="KG Second Chances Solid" panose="02000000000000000000" pitchFamily="2" charset="0"/>
              </a:rPr>
              <a:t>shocking</a:t>
            </a:r>
          </a:p>
          <a:p>
            <a:pPr algn="ctr"/>
            <a:r>
              <a:rPr lang="en-GB" sz="1600" dirty="0" smtClean="0">
                <a:latin typeface="KG Second Chances Solid" panose="02000000000000000000" pitchFamily="2" charset="0"/>
              </a:rPr>
              <a:t>polluting</a:t>
            </a:r>
            <a:endParaRPr lang="en-GB" sz="1600" dirty="0"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8242" y="410519"/>
            <a:ext cx="906950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atin typeface="KG Second Chances Solid" panose="02000000000000000000" pitchFamily="2" charset="0"/>
              </a:rPr>
              <a:t>SIMILES</a:t>
            </a:r>
          </a:p>
          <a:p>
            <a:pPr algn="ctr"/>
            <a:endParaRPr lang="en-GB" dirty="0" smtClean="0">
              <a:solidFill>
                <a:schemeClr val="accent2"/>
              </a:solidFill>
              <a:latin typeface="KG Second Chances Solid" panose="02000000000000000000" pitchFamily="2" charset="0"/>
            </a:endParaRPr>
          </a:p>
          <a:p>
            <a:pPr algn="ctr"/>
            <a:r>
              <a:rPr lang="en-GB" sz="2000" dirty="0" smtClean="0">
                <a:solidFill>
                  <a:srgbClr val="F40041"/>
                </a:solidFill>
                <a:latin typeface="KG Second Chances Solid" panose="02000000000000000000" pitchFamily="2" charset="0"/>
              </a:rPr>
              <a:t>PARTNER TALK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45811" y="5226455"/>
            <a:ext cx="64143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KG Second Chances Solid" panose="02000000000000000000" pitchFamily="2" charset="0"/>
              </a:rPr>
              <a:t>Can you think of any similes that </a:t>
            </a:r>
          </a:p>
          <a:p>
            <a:pPr algn="ctr"/>
            <a:r>
              <a:rPr lang="en-GB" sz="2000" dirty="0" smtClean="0">
                <a:latin typeface="KG Second Chances Solid" panose="02000000000000000000" pitchFamily="2" charset="0"/>
              </a:rPr>
              <a:t>you could include in your letter?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5572" y="6033113"/>
            <a:ext cx="89548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F40041"/>
                </a:solidFill>
                <a:latin typeface="KG Second Chances Solid" panose="02000000000000000000" pitchFamily="2" charset="0"/>
              </a:rPr>
              <a:t>Remember that you are focusing on plastic ‘tat’ in your letter. </a:t>
            </a:r>
          </a:p>
        </p:txBody>
      </p:sp>
      <p:pic>
        <p:nvPicPr>
          <p:cNvPr id="7" name="Picture 2" descr="Cheerful kids chatting during less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92" t="1294" r="2668" b="767"/>
          <a:stretch/>
        </p:blipFill>
        <p:spPr bwMode="auto">
          <a:xfrm>
            <a:off x="3410893" y="1891943"/>
            <a:ext cx="3084194" cy="308419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673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5464" y="117000"/>
            <a:ext cx="9575072" cy="66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66421" y="390671"/>
            <a:ext cx="697315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KG Second Chances Solid" panose="02000000000000000000" pitchFamily="2" charset="0"/>
              </a:rPr>
              <a:t>RHETORICAL QUESTIONS</a:t>
            </a:r>
          </a:p>
          <a:p>
            <a:pPr algn="ctr"/>
            <a:endParaRPr lang="en-GB" dirty="0" smtClean="0">
              <a:solidFill>
                <a:schemeClr val="accent2"/>
              </a:solidFill>
              <a:latin typeface="KG Second Chances Solid" panose="02000000000000000000" pitchFamily="2" charset="0"/>
            </a:endParaRPr>
          </a:p>
          <a:p>
            <a:pPr algn="ctr"/>
            <a:r>
              <a:rPr lang="en-GB" sz="2000" dirty="0" smtClean="0">
                <a:solidFill>
                  <a:srgbClr val="F40041"/>
                </a:solidFill>
                <a:latin typeface="KG Second Chances Solid" panose="02000000000000000000" pitchFamily="2" charset="0"/>
              </a:rPr>
              <a:t>Rhetorical questions are questions that are asked in order to create a dramatic effect or to make a point rather than to get an answer. </a:t>
            </a:r>
            <a:endParaRPr lang="en-GB" sz="2000" dirty="0">
              <a:solidFill>
                <a:srgbClr val="F40041"/>
              </a:solidFill>
              <a:latin typeface="KG Second Chances Soli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61339" y="3375705"/>
            <a:ext cx="37946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KG Second Chances Solid" panose="02000000000000000000" pitchFamily="2" charset="0"/>
              </a:rPr>
              <a:t>Example:</a:t>
            </a:r>
          </a:p>
          <a:p>
            <a:pPr algn="ctr"/>
            <a:endParaRPr lang="en-GB" sz="2000" dirty="0">
              <a:latin typeface="KG Second Chances Solid" panose="02000000000000000000" pitchFamily="2" charset="0"/>
            </a:endParaRPr>
          </a:p>
          <a:p>
            <a:pPr algn="ctr"/>
            <a:r>
              <a:rPr lang="en-GB" sz="2000" dirty="0" smtClean="0">
                <a:latin typeface="KG Second Chances Solid" panose="02000000000000000000" pitchFamily="2" charset="0"/>
              </a:rPr>
              <a:t>Why does any child need a small plastic toy which they will use once and then just throw away?</a:t>
            </a:r>
            <a:endParaRPr lang="en-GB" sz="2000" dirty="0">
              <a:latin typeface="KG Second Chances Solid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731" t="582" r="34979" b="6316"/>
          <a:stretch/>
        </p:blipFill>
        <p:spPr>
          <a:xfrm>
            <a:off x="5551817" y="2511001"/>
            <a:ext cx="3668400" cy="3668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35212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7615</TotalTime>
  <Words>467</Words>
  <Application>Microsoft Office PowerPoint</Application>
  <PresentationFormat>A4 Paper (210x297 mm)</PresentationFormat>
  <Paragraphs>122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Century Gothic</vt:lpstr>
      <vt:lpstr>KG Second Chances Sketch</vt:lpstr>
      <vt:lpstr>KG Second Chances Solid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Allyce</dc:creator>
  <cp:lastModifiedBy>Allyce</cp:lastModifiedBy>
  <cp:revision>129</cp:revision>
  <dcterms:created xsi:type="dcterms:W3CDTF">2021-11-02T19:40:07Z</dcterms:created>
  <dcterms:modified xsi:type="dcterms:W3CDTF">2022-08-30T21:22:43Z</dcterms:modified>
</cp:coreProperties>
</file>