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68" r:id="rId2"/>
    <p:sldId id="263" r:id="rId3"/>
    <p:sldId id="273" r:id="rId4"/>
    <p:sldId id="274" r:id="rId5"/>
    <p:sldId id="265" r:id="rId6"/>
    <p:sldId id="269" r:id="rId7"/>
    <p:sldId id="275" r:id="rId8"/>
    <p:sldId id="260" r:id="rId9"/>
    <p:sldId id="257" r:id="rId10"/>
  </p:sldIdLst>
  <p:sldSz cx="9906000" cy="6858000" type="A4"/>
  <p:notesSz cx="6858000" cy="9144000"/>
  <p:embeddedFontLst>
    <p:embeddedFont>
      <p:font typeface="Century Gothic" panose="020B0502020202020204" pitchFamily="34" charset="0"/>
      <p:regular r:id="rId11"/>
      <p:bold r:id="rId12"/>
      <p:italic r:id="rId13"/>
      <p:boldItalic r:id="rId14"/>
    </p:embeddedFont>
    <p:embeddedFont>
      <p:font typeface="KG Second Chances Sketch" panose="02000000000000000000" pitchFamily="2" charset="0"/>
      <p:regular r:id="rId15"/>
    </p:embeddedFont>
    <p:embeddedFont>
      <p:font typeface="KG Second Chances Solid" panose="02000000000000000000" pitchFamily="2" charset="0"/>
      <p:regular r:id="rId16"/>
    </p:embeddedFont>
    <p:embeddedFont>
      <p:font typeface="Calibri" panose="020F0502020204030204" pitchFamily="34" charset="0"/>
      <p:regular r:id="rId17"/>
      <p:bold r:id="rId18"/>
      <p:italic r:id="rId19"/>
      <p:boldItalic r:id="rId20"/>
    </p:embeddedFont>
    <p:embeddedFont>
      <p:font typeface="Calibri Light" panose="020F0302020204030204" pitchFamily="34" charset="0"/>
      <p:regular r:id="rId21"/>
      <p: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0041"/>
    <a:srgbClr val="FFFFFF"/>
    <a:srgbClr val="F49752"/>
    <a:srgbClr val="87BF61"/>
    <a:srgbClr val="6A8F49"/>
    <a:srgbClr val="B7CA4C"/>
    <a:srgbClr val="32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07" autoAdjust="0"/>
    <p:restoredTop sz="94364" autoAdjust="0"/>
  </p:normalViewPr>
  <p:slideViewPr>
    <p:cSldViewPr snapToGrid="0">
      <p:cViewPr varScale="1">
        <p:scale>
          <a:sx n="73" d="100"/>
          <a:sy n="73" d="100"/>
        </p:scale>
        <p:origin x="96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1"/>
            </a:lvl1pPr>
            <a:lvl2pPr marL="457181" indent="0" algn="ctr">
              <a:buNone/>
              <a:defRPr sz="2000"/>
            </a:lvl2pPr>
            <a:lvl3pPr marL="914362" indent="0" algn="ctr">
              <a:buNone/>
              <a:defRPr sz="1800"/>
            </a:lvl3pPr>
            <a:lvl4pPr marL="1371543" indent="0" algn="ctr">
              <a:buNone/>
              <a:defRPr sz="1600"/>
            </a:lvl4pPr>
            <a:lvl5pPr marL="1828723" indent="0" algn="ctr">
              <a:buNone/>
              <a:defRPr sz="1600"/>
            </a:lvl5pPr>
            <a:lvl6pPr marL="2285905" indent="0" algn="ctr">
              <a:buNone/>
              <a:defRPr sz="1600"/>
            </a:lvl6pPr>
            <a:lvl7pPr marL="2743085" indent="0" algn="ctr">
              <a:buNone/>
              <a:defRPr sz="1600"/>
            </a:lvl7pPr>
            <a:lvl8pPr marL="3200266" indent="0" algn="ctr">
              <a:buNone/>
              <a:defRPr sz="1600"/>
            </a:lvl8pPr>
            <a:lvl9pPr marL="3657446"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2829A0F-4ED3-455E-A212-387A3CF26B32}" type="datetimeFigureOut">
              <a:rPr lang="en-GB" smtClean="0"/>
              <a:t>30/08/2022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E4E493-A064-4648-B3F5-887AD9E6B9FD}" type="slidenum">
              <a:rPr lang="en-GB" smtClean="0"/>
              <a:t>‹#›</a:t>
            </a:fld>
            <a:endParaRPr lang="en-GB"/>
          </a:p>
        </p:txBody>
      </p:sp>
    </p:spTree>
    <p:extLst>
      <p:ext uri="{BB962C8B-B14F-4D97-AF65-F5344CB8AC3E}">
        <p14:creationId xmlns:p14="http://schemas.microsoft.com/office/powerpoint/2010/main" val="229252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829A0F-4ED3-455E-A212-387A3CF26B32}" type="datetimeFigureOut">
              <a:rPr lang="en-GB" smtClean="0"/>
              <a:t>30/08/2022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E4E493-A064-4648-B3F5-887AD9E6B9FD}" type="slidenum">
              <a:rPr lang="en-GB" smtClean="0"/>
              <a:t>‹#›</a:t>
            </a:fld>
            <a:endParaRPr lang="en-GB"/>
          </a:p>
        </p:txBody>
      </p:sp>
    </p:spTree>
    <p:extLst>
      <p:ext uri="{BB962C8B-B14F-4D97-AF65-F5344CB8AC3E}">
        <p14:creationId xmlns:p14="http://schemas.microsoft.com/office/powerpoint/2010/main" val="2301889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829A0F-4ED3-455E-A212-387A3CF26B32}" type="datetimeFigureOut">
              <a:rPr lang="en-GB" smtClean="0"/>
              <a:t>30/08/2022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E4E493-A064-4648-B3F5-887AD9E6B9FD}" type="slidenum">
              <a:rPr lang="en-GB" smtClean="0"/>
              <a:t>‹#›</a:t>
            </a:fld>
            <a:endParaRPr lang="en-GB"/>
          </a:p>
        </p:txBody>
      </p:sp>
    </p:spTree>
    <p:extLst>
      <p:ext uri="{BB962C8B-B14F-4D97-AF65-F5344CB8AC3E}">
        <p14:creationId xmlns:p14="http://schemas.microsoft.com/office/powerpoint/2010/main" val="3138637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829A0F-4ED3-455E-A212-387A3CF26B32}" type="datetimeFigureOut">
              <a:rPr lang="en-GB" smtClean="0"/>
              <a:t>30/08/2022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E4E493-A064-4648-B3F5-887AD9E6B9FD}" type="slidenum">
              <a:rPr lang="en-GB" smtClean="0"/>
              <a:t>‹#›</a:t>
            </a:fld>
            <a:endParaRPr lang="en-GB"/>
          </a:p>
        </p:txBody>
      </p:sp>
    </p:spTree>
    <p:extLst>
      <p:ext uri="{BB962C8B-B14F-4D97-AF65-F5344CB8AC3E}">
        <p14:creationId xmlns:p14="http://schemas.microsoft.com/office/powerpoint/2010/main" val="669838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81" y="1709740"/>
            <a:ext cx="8543925"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75881" y="4589466"/>
            <a:ext cx="8543925" cy="1500187"/>
          </a:xfrm>
        </p:spPr>
        <p:txBody>
          <a:bodyPr/>
          <a:lstStyle>
            <a:lvl1pPr marL="0" indent="0">
              <a:buNone/>
              <a:defRPr sz="2401">
                <a:solidFill>
                  <a:schemeClr val="tx1"/>
                </a:solidFill>
              </a:defRPr>
            </a:lvl1pPr>
            <a:lvl2pPr marL="457181" indent="0">
              <a:buNone/>
              <a:defRPr sz="2000">
                <a:solidFill>
                  <a:schemeClr val="tx1">
                    <a:tint val="75000"/>
                  </a:schemeClr>
                </a:solidFill>
              </a:defRPr>
            </a:lvl2pPr>
            <a:lvl3pPr marL="914362" indent="0">
              <a:buNone/>
              <a:defRPr sz="1800">
                <a:solidFill>
                  <a:schemeClr val="tx1">
                    <a:tint val="75000"/>
                  </a:schemeClr>
                </a:solidFill>
              </a:defRPr>
            </a:lvl3pPr>
            <a:lvl4pPr marL="1371543" indent="0">
              <a:buNone/>
              <a:defRPr sz="1600">
                <a:solidFill>
                  <a:schemeClr val="tx1">
                    <a:tint val="75000"/>
                  </a:schemeClr>
                </a:solidFill>
              </a:defRPr>
            </a:lvl4pPr>
            <a:lvl5pPr marL="1828723" indent="0">
              <a:buNone/>
              <a:defRPr sz="1600">
                <a:solidFill>
                  <a:schemeClr val="tx1">
                    <a:tint val="75000"/>
                  </a:schemeClr>
                </a:solidFill>
              </a:defRPr>
            </a:lvl5pPr>
            <a:lvl6pPr marL="2285905" indent="0">
              <a:buNone/>
              <a:defRPr sz="1600">
                <a:solidFill>
                  <a:schemeClr val="tx1">
                    <a:tint val="75000"/>
                  </a:schemeClr>
                </a:solidFill>
              </a:defRPr>
            </a:lvl6pPr>
            <a:lvl7pPr marL="2743085" indent="0">
              <a:buNone/>
              <a:defRPr sz="1600">
                <a:solidFill>
                  <a:schemeClr val="tx1">
                    <a:tint val="75000"/>
                  </a:schemeClr>
                </a:solidFill>
              </a:defRPr>
            </a:lvl7pPr>
            <a:lvl8pPr marL="3200266" indent="0">
              <a:buNone/>
              <a:defRPr sz="1600">
                <a:solidFill>
                  <a:schemeClr val="tx1">
                    <a:tint val="75000"/>
                  </a:schemeClr>
                </a:solidFill>
              </a:defRPr>
            </a:lvl8pPr>
            <a:lvl9pPr marL="365744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2829A0F-4ED3-455E-A212-387A3CF26B32}" type="datetimeFigureOut">
              <a:rPr lang="en-GB" smtClean="0"/>
              <a:t>30/08/2022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E4E493-A064-4648-B3F5-887AD9E6B9FD}" type="slidenum">
              <a:rPr lang="en-GB" smtClean="0"/>
              <a:t>‹#›</a:t>
            </a:fld>
            <a:endParaRPr lang="en-GB"/>
          </a:p>
        </p:txBody>
      </p:sp>
    </p:spTree>
    <p:extLst>
      <p:ext uri="{BB962C8B-B14F-4D97-AF65-F5344CB8AC3E}">
        <p14:creationId xmlns:p14="http://schemas.microsoft.com/office/powerpoint/2010/main" val="3884007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829A0F-4ED3-455E-A212-387A3CF26B32}" type="datetimeFigureOut">
              <a:rPr lang="en-GB" smtClean="0"/>
              <a:t>30/08/2022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E4E493-A064-4648-B3F5-887AD9E6B9FD}" type="slidenum">
              <a:rPr lang="en-GB" smtClean="0"/>
              <a:t>‹#›</a:t>
            </a:fld>
            <a:endParaRPr lang="en-GB"/>
          </a:p>
        </p:txBody>
      </p:sp>
    </p:spTree>
    <p:extLst>
      <p:ext uri="{BB962C8B-B14F-4D97-AF65-F5344CB8AC3E}">
        <p14:creationId xmlns:p14="http://schemas.microsoft.com/office/powerpoint/2010/main" val="899774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9" y="365127"/>
            <a:ext cx="8543925"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2330" y="1681164"/>
            <a:ext cx="4190702" cy="823912"/>
          </a:xfrm>
        </p:spPr>
        <p:txBody>
          <a:bodyPr anchor="b"/>
          <a:lstStyle>
            <a:lvl1pPr marL="0" indent="0">
              <a:buNone/>
              <a:defRPr sz="2401" b="1"/>
            </a:lvl1pPr>
            <a:lvl2pPr marL="457181" indent="0">
              <a:buNone/>
              <a:defRPr sz="2000" b="1"/>
            </a:lvl2pPr>
            <a:lvl3pPr marL="914362" indent="0">
              <a:buNone/>
              <a:defRPr sz="1800" b="1"/>
            </a:lvl3pPr>
            <a:lvl4pPr marL="1371543" indent="0">
              <a:buNone/>
              <a:defRPr sz="1600" b="1"/>
            </a:lvl4pPr>
            <a:lvl5pPr marL="1828723" indent="0">
              <a:buNone/>
              <a:defRPr sz="1600" b="1"/>
            </a:lvl5pPr>
            <a:lvl6pPr marL="2285905" indent="0">
              <a:buNone/>
              <a:defRPr sz="1600" b="1"/>
            </a:lvl6pPr>
            <a:lvl7pPr marL="2743085" indent="0">
              <a:buNone/>
              <a:defRPr sz="1600" b="1"/>
            </a:lvl7pPr>
            <a:lvl8pPr marL="3200266" indent="0">
              <a:buNone/>
              <a:defRPr sz="1600" b="1"/>
            </a:lvl8pPr>
            <a:lvl9pPr marL="3657446" indent="0">
              <a:buNone/>
              <a:defRPr sz="1600" b="1"/>
            </a:lvl9pPr>
          </a:lstStyle>
          <a:p>
            <a:pPr lvl="0"/>
            <a:r>
              <a:rPr lang="en-US" smtClean="0"/>
              <a:t>Edit Master text styles</a:t>
            </a:r>
          </a:p>
        </p:txBody>
      </p:sp>
      <p:sp>
        <p:nvSpPr>
          <p:cNvPr id="4" name="Content Placeholder 3"/>
          <p:cNvSpPr>
            <a:spLocks noGrp="1"/>
          </p:cNvSpPr>
          <p:nvPr>
            <p:ph sz="half" idx="2"/>
          </p:nvPr>
        </p:nvSpPr>
        <p:spPr>
          <a:xfrm>
            <a:off x="682330" y="2505076"/>
            <a:ext cx="4190702"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4914" y="1681164"/>
            <a:ext cx="4211340" cy="823912"/>
          </a:xfrm>
        </p:spPr>
        <p:txBody>
          <a:bodyPr anchor="b"/>
          <a:lstStyle>
            <a:lvl1pPr marL="0" indent="0">
              <a:buNone/>
              <a:defRPr sz="2401" b="1"/>
            </a:lvl1pPr>
            <a:lvl2pPr marL="457181" indent="0">
              <a:buNone/>
              <a:defRPr sz="2000" b="1"/>
            </a:lvl2pPr>
            <a:lvl3pPr marL="914362" indent="0">
              <a:buNone/>
              <a:defRPr sz="1800" b="1"/>
            </a:lvl3pPr>
            <a:lvl4pPr marL="1371543" indent="0">
              <a:buNone/>
              <a:defRPr sz="1600" b="1"/>
            </a:lvl4pPr>
            <a:lvl5pPr marL="1828723" indent="0">
              <a:buNone/>
              <a:defRPr sz="1600" b="1"/>
            </a:lvl5pPr>
            <a:lvl6pPr marL="2285905" indent="0">
              <a:buNone/>
              <a:defRPr sz="1600" b="1"/>
            </a:lvl6pPr>
            <a:lvl7pPr marL="2743085" indent="0">
              <a:buNone/>
              <a:defRPr sz="1600" b="1"/>
            </a:lvl7pPr>
            <a:lvl8pPr marL="3200266" indent="0">
              <a:buNone/>
              <a:defRPr sz="1600" b="1"/>
            </a:lvl8pPr>
            <a:lvl9pPr marL="365744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14914" y="2505076"/>
            <a:ext cx="4211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2829A0F-4ED3-455E-A212-387A3CF26B32}" type="datetimeFigureOut">
              <a:rPr lang="en-GB" smtClean="0"/>
              <a:t>30/08/2022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3E4E493-A064-4648-B3F5-887AD9E6B9FD}" type="slidenum">
              <a:rPr lang="en-GB" smtClean="0"/>
              <a:t>‹#›</a:t>
            </a:fld>
            <a:endParaRPr lang="en-GB"/>
          </a:p>
        </p:txBody>
      </p:sp>
    </p:spTree>
    <p:extLst>
      <p:ext uri="{BB962C8B-B14F-4D97-AF65-F5344CB8AC3E}">
        <p14:creationId xmlns:p14="http://schemas.microsoft.com/office/powerpoint/2010/main" val="1567371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2829A0F-4ED3-455E-A212-387A3CF26B32}" type="datetimeFigureOut">
              <a:rPr lang="en-GB" smtClean="0"/>
              <a:t>30/08/2022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3E4E493-A064-4648-B3F5-887AD9E6B9FD}" type="slidenum">
              <a:rPr lang="en-GB" smtClean="0"/>
              <a:t>‹#›</a:t>
            </a:fld>
            <a:endParaRPr lang="en-GB"/>
          </a:p>
        </p:txBody>
      </p:sp>
    </p:spTree>
    <p:extLst>
      <p:ext uri="{BB962C8B-B14F-4D97-AF65-F5344CB8AC3E}">
        <p14:creationId xmlns:p14="http://schemas.microsoft.com/office/powerpoint/2010/main" val="248968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829A0F-4ED3-455E-A212-387A3CF26B32}" type="datetimeFigureOut">
              <a:rPr lang="en-GB" smtClean="0"/>
              <a:t>30/08/2022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3E4E493-A064-4648-B3F5-887AD9E6B9FD}" type="slidenum">
              <a:rPr lang="en-GB" smtClean="0"/>
              <a:t>‹#›</a:t>
            </a:fld>
            <a:endParaRPr lang="en-GB"/>
          </a:p>
        </p:txBody>
      </p:sp>
    </p:spTree>
    <p:extLst>
      <p:ext uri="{BB962C8B-B14F-4D97-AF65-F5344CB8AC3E}">
        <p14:creationId xmlns:p14="http://schemas.microsoft.com/office/powerpoint/2010/main" val="512962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4" cy="1600200"/>
          </a:xfrm>
        </p:spPr>
        <p:txBody>
          <a:bodyPr anchor="b"/>
          <a:lstStyle>
            <a:lvl1pPr>
              <a:defRPr sz="3199"/>
            </a:lvl1pPr>
          </a:lstStyle>
          <a:p>
            <a:r>
              <a:rPr lang="en-US" smtClean="0"/>
              <a:t>Click to edit Master title style</a:t>
            </a:r>
            <a:endParaRPr lang="en-US" dirty="0"/>
          </a:p>
        </p:txBody>
      </p:sp>
      <p:sp>
        <p:nvSpPr>
          <p:cNvPr id="3" name="Content Placeholder 2"/>
          <p:cNvSpPr>
            <a:spLocks noGrp="1"/>
          </p:cNvSpPr>
          <p:nvPr>
            <p:ph idx="1"/>
          </p:nvPr>
        </p:nvSpPr>
        <p:spPr>
          <a:xfrm>
            <a:off x="4211341" y="987428"/>
            <a:ext cx="5014913" cy="4873625"/>
          </a:xfrm>
        </p:spPr>
        <p:txBody>
          <a:bodyPr/>
          <a:lstStyle>
            <a:lvl1pPr>
              <a:defRPr sz="3199"/>
            </a:lvl1pPr>
            <a:lvl2pPr>
              <a:defRPr sz="2799"/>
            </a:lvl2pPr>
            <a:lvl3pPr>
              <a:defRPr sz="2401"/>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2328" y="2057400"/>
            <a:ext cx="3194944" cy="3811588"/>
          </a:xfrm>
        </p:spPr>
        <p:txBody>
          <a:bodyPr/>
          <a:lstStyle>
            <a:lvl1pPr marL="0" indent="0">
              <a:buNone/>
              <a:defRPr sz="1600"/>
            </a:lvl1pPr>
            <a:lvl2pPr marL="457181" indent="0">
              <a:buNone/>
              <a:defRPr sz="1400"/>
            </a:lvl2pPr>
            <a:lvl3pPr marL="914362" indent="0">
              <a:buNone/>
              <a:defRPr sz="1200"/>
            </a:lvl3pPr>
            <a:lvl4pPr marL="1371543" indent="0">
              <a:buNone/>
              <a:defRPr sz="1000"/>
            </a:lvl4pPr>
            <a:lvl5pPr marL="1828723" indent="0">
              <a:buNone/>
              <a:defRPr sz="1000"/>
            </a:lvl5pPr>
            <a:lvl6pPr marL="2285905" indent="0">
              <a:buNone/>
              <a:defRPr sz="1000"/>
            </a:lvl6pPr>
            <a:lvl7pPr marL="2743085" indent="0">
              <a:buNone/>
              <a:defRPr sz="1000"/>
            </a:lvl7pPr>
            <a:lvl8pPr marL="3200266" indent="0">
              <a:buNone/>
              <a:defRPr sz="1000"/>
            </a:lvl8pPr>
            <a:lvl9pPr marL="3657446"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829A0F-4ED3-455E-A212-387A3CF26B32}" type="datetimeFigureOut">
              <a:rPr lang="en-GB" smtClean="0"/>
              <a:t>30/08/2022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E4E493-A064-4648-B3F5-887AD9E6B9FD}" type="slidenum">
              <a:rPr lang="en-GB" smtClean="0"/>
              <a:t>‹#›</a:t>
            </a:fld>
            <a:endParaRPr lang="en-GB"/>
          </a:p>
        </p:txBody>
      </p:sp>
    </p:spTree>
    <p:extLst>
      <p:ext uri="{BB962C8B-B14F-4D97-AF65-F5344CB8AC3E}">
        <p14:creationId xmlns:p14="http://schemas.microsoft.com/office/powerpoint/2010/main" val="789611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4" cy="1600200"/>
          </a:xfrm>
        </p:spPr>
        <p:txBody>
          <a:bodyPr anchor="b"/>
          <a:lstStyle>
            <a:lvl1pPr>
              <a:defRPr sz="3199"/>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211341" y="987428"/>
            <a:ext cx="5014913" cy="4873625"/>
          </a:xfrm>
        </p:spPr>
        <p:txBody>
          <a:bodyPr anchor="t"/>
          <a:lstStyle>
            <a:lvl1pPr marL="0" indent="0">
              <a:buNone/>
              <a:defRPr sz="3199"/>
            </a:lvl1pPr>
            <a:lvl2pPr marL="457181" indent="0">
              <a:buNone/>
              <a:defRPr sz="2799"/>
            </a:lvl2pPr>
            <a:lvl3pPr marL="914362" indent="0">
              <a:buNone/>
              <a:defRPr sz="2401"/>
            </a:lvl3pPr>
            <a:lvl4pPr marL="1371543" indent="0">
              <a:buNone/>
              <a:defRPr sz="2000"/>
            </a:lvl4pPr>
            <a:lvl5pPr marL="1828723" indent="0">
              <a:buNone/>
              <a:defRPr sz="2000"/>
            </a:lvl5pPr>
            <a:lvl6pPr marL="2285905" indent="0">
              <a:buNone/>
              <a:defRPr sz="2000"/>
            </a:lvl6pPr>
            <a:lvl7pPr marL="2743085" indent="0">
              <a:buNone/>
              <a:defRPr sz="2000"/>
            </a:lvl7pPr>
            <a:lvl8pPr marL="3200266" indent="0">
              <a:buNone/>
              <a:defRPr sz="2000"/>
            </a:lvl8pPr>
            <a:lvl9pPr marL="3657446"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2328" y="2057400"/>
            <a:ext cx="3194944" cy="3811588"/>
          </a:xfrm>
        </p:spPr>
        <p:txBody>
          <a:bodyPr/>
          <a:lstStyle>
            <a:lvl1pPr marL="0" indent="0">
              <a:buNone/>
              <a:defRPr sz="1600"/>
            </a:lvl1pPr>
            <a:lvl2pPr marL="457181" indent="0">
              <a:buNone/>
              <a:defRPr sz="1400"/>
            </a:lvl2pPr>
            <a:lvl3pPr marL="914362" indent="0">
              <a:buNone/>
              <a:defRPr sz="1200"/>
            </a:lvl3pPr>
            <a:lvl4pPr marL="1371543" indent="0">
              <a:buNone/>
              <a:defRPr sz="1000"/>
            </a:lvl4pPr>
            <a:lvl5pPr marL="1828723" indent="0">
              <a:buNone/>
              <a:defRPr sz="1000"/>
            </a:lvl5pPr>
            <a:lvl6pPr marL="2285905" indent="0">
              <a:buNone/>
              <a:defRPr sz="1000"/>
            </a:lvl6pPr>
            <a:lvl7pPr marL="2743085" indent="0">
              <a:buNone/>
              <a:defRPr sz="1000"/>
            </a:lvl7pPr>
            <a:lvl8pPr marL="3200266" indent="0">
              <a:buNone/>
              <a:defRPr sz="1000"/>
            </a:lvl8pPr>
            <a:lvl9pPr marL="3657446"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829A0F-4ED3-455E-A212-387A3CF26B32}" type="datetimeFigureOut">
              <a:rPr lang="en-GB" smtClean="0"/>
              <a:t>30/08/2022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E4E493-A064-4648-B3F5-887AD9E6B9FD}" type="slidenum">
              <a:rPr lang="en-GB" smtClean="0"/>
              <a:t>‹#›</a:t>
            </a:fld>
            <a:endParaRPr lang="en-GB"/>
          </a:p>
        </p:txBody>
      </p:sp>
    </p:spTree>
    <p:extLst>
      <p:ext uri="{BB962C8B-B14F-4D97-AF65-F5344CB8AC3E}">
        <p14:creationId xmlns:p14="http://schemas.microsoft.com/office/powerpoint/2010/main" val="4163854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004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9" y="365127"/>
            <a:ext cx="8543925"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1039" y="1825625"/>
            <a:ext cx="8543925"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1038" y="6356353"/>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829A0F-4ED3-455E-A212-387A3CF26B32}" type="datetimeFigureOut">
              <a:rPr lang="en-GB" smtClean="0"/>
              <a:t>30/08/2022</a:t>
            </a:fld>
            <a:endParaRPr lang="en-GB"/>
          </a:p>
        </p:txBody>
      </p:sp>
      <p:sp>
        <p:nvSpPr>
          <p:cNvPr id="5" name="Footer Placeholder 4"/>
          <p:cNvSpPr>
            <a:spLocks noGrp="1"/>
          </p:cNvSpPr>
          <p:nvPr>
            <p:ph type="ftr" sz="quarter" idx="3"/>
          </p:nvPr>
        </p:nvSpPr>
        <p:spPr>
          <a:xfrm>
            <a:off x="3281364" y="6356353"/>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3"/>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E4E493-A064-4648-B3F5-887AD9E6B9FD}" type="slidenum">
              <a:rPr lang="en-GB" smtClean="0"/>
              <a:t>‹#›</a:t>
            </a:fld>
            <a:endParaRPr lang="en-GB"/>
          </a:p>
        </p:txBody>
      </p:sp>
    </p:spTree>
    <p:extLst>
      <p:ext uri="{BB962C8B-B14F-4D97-AF65-F5344CB8AC3E}">
        <p14:creationId xmlns:p14="http://schemas.microsoft.com/office/powerpoint/2010/main" val="42105080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6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1" indent="-228591" algn="l" defTabSz="914362"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771" indent="-228591" algn="l" defTabSz="914362" rtl="0" eaLnBrk="1" latinLnBrk="0" hangingPunct="1">
        <a:lnSpc>
          <a:spcPct val="90000"/>
        </a:lnSpc>
        <a:spcBef>
          <a:spcPts val="500"/>
        </a:spcBef>
        <a:buFont typeface="Arial" panose="020B0604020202020204" pitchFamily="34" charset="0"/>
        <a:buChar char="•"/>
        <a:defRPr sz="2401" kern="1200">
          <a:solidFill>
            <a:schemeClr val="tx1"/>
          </a:solidFill>
          <a:latin typeface="+mn-lt"/>
          <a:ea typeface="+mn-ea"/>
          <a:cs typeface="+mn-cs"/>
        </a:defRPr>
      </a:lvl2pPr>
      <a:lvl3pPr marL="1142952" indent="-228591" algn="l" defTabSz="91436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32"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14"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95"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75"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57"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37"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3"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5"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6" algn="l" defTabSz="91436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7.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5464" y="117000"/>
            <a:ext cx="9575072" cy="66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KG Second Chances Sketch" panose="02000000000000000000" pitchFamily="2" charset="0"/>
            </a:endParaRPr>
          </a:p>
        </p:txBody>
      </p:sp>
      <p:sp>
        <p:nvSpPr>
          <p:cNvPr id="6" name="TextBox 5"/>
          <p:cNvSpPr txBox="1"/>
          <p:nvPr/>
        </p:nvSpPr>
        <p:spPr>
          <a:xfrm>
            <a:off x="1137557" y="1536366"/>
            <a:ext cx="7630886" cy="3785267"/>
          </a:xfrm>
          <a:prstGeom prst="rect">
            <a:avLst/>
          </a:prstGeom>
          <a:noFill/>
        </p:spPr>
        <p:txBody>
          <a:bodyPr wrap="square" rtlCol="0">
            <a:spAutoFit/>
          </a:bodyPr>
          <a:lstStyle/>
          <a:p>
            <a:pPr algn="ctr"/>
            <a:r>
              <a:rPr lang="en-GB" sz="7999" dirty="0" smtClean="0">
                <a:latin typeface="KG Second Chances Sketch" panose="02000000000000000000" pitchFamily="2" charset="0"/>
              </a:rPr>
              <a:t>FEATURES OF A PERSUASIVE LETTER</a:t>
            </a:r>
            <a:endParaRPr lang="en-GB" sz="7999" dirty="0">
              <a:latin typeface="KG Second Chances Sketch" panose="02000000000000000000" pitchFamily="2"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833" y="5491596"/>
            <a:ext cx="1695268" cy="1249403"/>
          </a:xfrm>
          <a:prstGeom prst="rect">
            <a:avLst/>
          </a:prstGeom>
        </p:spPr>
      </p:pic>
    </p:spTree>
    <p:extLst>
      <p:ext uri="{BB962C8B-B14F-4D97-AF65-F5344CB8AC3E}">
        <p14:creationId xmlns:p14="http://schemas.microsoft.com/office/powerpoint/2010/main" val="9885896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5464" y="117000"/>
            <a:ext cx="9575072" cy="66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KG Second Chances Solid" panose="02000000000000000000" pitchFamily="2" charset="0"/>
            </a:endParaRPr>
          </a:p>
        </p:txBody>
      </p:sp>
      <p:sp>
        <p:nvSpPr>
          <p:cNvPr id="8" name="TextBox 7"/>
          <p:cNvSpPr txBox="1"/>
          <p:nvPr/>
        </p:nvSpPr>
        <p:spPr>
          <a:xfrm>
            <a:off x="963733" y="388172"/>
            <a:ext cx="7978534" cy="1231106"/>
          </a:xfrm>
          <a:prstGeom prst="rect">
            <a:avLst/>
          </a:prstGeom>
          <a:noFill/>
        </p:spPr>
        <p:txBody>
          <a:bodyPr wrap="square" rtlCol="0">
            <a:spAutoFit/>
          </a:bodyPr>
          <a:lstStyle/>
          <a:p>
            <a:pPr algn="ctr"/>
            <a:r>
              <a:rPr lang="en-GB" sz="3600" dirty="0" smtClean="0">
                <a:latin typeface="KG Second Chances Solid" panose="02000000000000000000" pitchFamily="2" charset="0"/>
              </a:rPr>
              <a:t>WHAT IS A PERSUASIVE LETTER?</a:t>
            </a:r>
          </a:p>
          <a:p>
            <a:pPr algn="ctr"/>
            <a:endParaRPr lang="en-GB" dirty="0" smtClean="0">
              <a:solidFill>
                <a:srgbClr val="F49752"/>
              </a:solidFill>
              <a:latin typeface="KG Second Chances Solid" panose="02000000000000000000" pitchFamily="2" charset="0"/>
            </a:endParaRPr>
          </a:p>
          <a:p>
            <a:pPr algn="ctr"/>
            <a:r>
              <a:rPr lang="en-GB" sz="2000" dirty="0" smtClean="0">
                <a:solidFill>
                  <a:srgbClr val="F40041"/>
                </a:solidFill>
                <a:latin typeface="KG Second Chances Solid" panose="02000000000000000000" pitchFamily="2" charset="0"/>
              </a:rPr>
              <a:t>What do you already know about persuasive writing?</a:t>
            </a:r>
            <a:endParaRPr lang="en-GB" sz="2000" dirty="0">
              <a:solidFill>
                <a:srgbClr val="F40041"/>
              </a:solidFill>
              <a:latin typeface="KG Second Chances Solid" panose="02000000000000000000" pitchFamily="2" charset="0"/>
            </a:endParaRPr>
          </a:p>
        </p:txBody>
      </p:sp>
      <p:sp>
        <p:nvSpPr>
          <p:cNvPr id="7" name="TextBox 6"/>
          <p:cNvSpPr txBox="1"/>
          <p:nvPr/>
        </p:nvSpPr>
        <p:spPr>
          <a:xfrm>
            <a:off x="4953000" y="2748978"/>
            <a:ext cx="4132634" cy="2862322"/>
          </a:xfrm>
          <a:prstGeom prst="rect">
            <a:avLst/>
          </a:prstGeom>
          <a:noFill/>
        </p:spPr>
        <p:txBody>
          <a:bodyPr wrap="square" rtlCol="0">
            <a:spAutoFit/>
          </a:bodyPr>
          <a:lstStyle/>
          <a:p>
            <a:pPr algn="ctr"/>
            <a:r>
              <a:rPr lang="en-GB" sz="2000" dirty="0" smtClean="0">
                <a:latin typeface="KG Second Chances Solid" panose="02000000000000000000" pitchFamily="2" charset="0"/>
              </a:rPr>
              <a:t>A persuasive letter is a letter which attempts to convince the reader to agree with the author by arguing a point of view.</a:t>
            </a:r>
          </a:p>
          <a:p>
            <a:pPr algn="ctr"/>
            <a:endParaRPr lang="en-GB" sz="2000" dirty="0" smtClean="0">
              <a:latin typeface="KG Second Chances Solid" panose="02000000000000000000" pitchFamily="2" charset="0"/>
            </a:endParaRPr>
          </a:p>
          <a:p>
            <a:pPr algn="ctr"/>
            <a:r>
              <a:rPr lang="en-GB" sz="2000" dirty="0" smtClean="0">
                <a:latin typeface="KG Second Chances Solid" panose="02000000000000000000" pitchFamily="2" charset="0"/>
              </a:rPr>
              <a:t>There are lots of features of a persuasive letter which your letter must include. </a:t>
            </a:r>
            <a:endParaRPr lang="en-GB" sz="2000" dirty="0">
              <a:latin typeface="KG Second Chances Solid" panose="02000000000000000000" pitchFamily="2"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781714">
            <a:off x="1182269" y="2191190"/>
            <a:ext cx="2753930" cy="3977898"/>
          </a:xfrm>
          <a:prstGeom prst="rect">
            <a:avLst/>
          </a:prstGeom>
          <a:ln w="19050">
            <a:solidFill>
              <a:schemeClr val="tx1"/>
            </a:solidFill>
          </a:ln>
        </p:spPr>
      </p:pic>
    </p:spTree>
    <p:extLst>
      <p:ext uri="{BB962C8B-B14F-4D97-AF65-F5344CB8AC3E}">
        <p14:creationId xmlns:p14="http://schemas.microsoft.com/office/powerpoint/2010/main" val="231699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5464" y="117000"/>
            <a:ext cx="9575072" cy="66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KG Second Chances Solid" panose="02000000000000000000" pitchFamily="2" charset="0"/>
            </a:endParaRPr>
          </a:p>
        </p:txBody>
      </p:sp>
      <p:sp>
        <p:nvSpPr>
          <p:cNvPr id="8" name="TextBox 7"/>
          <p:cNvSpPr txBox="1"/>
          <p:nvPr/>
        </p:nvSpPr>
        <p:spPr>
          <a:xfrm>
            <a:off x="963733" y="388172"/>
            <a:ext cx="7978534" cy="1569660"/>
          </a:xfrm>
          <a:prstGeom prst="rect">
            <a:avLst/>
          </a:prstGeom>
          <a:noFill/>
        </p:spPr>
        <p:txBody>
          <a:bodyPr wrap="square" rtlCol="0">
            <a:spAutoFit/>
          </a:bodyPr>
          <a:lstStyle/>
          <a:p>
            <a:pPr algn="ctr"/>
            <a:r>
              <a:rPr lang="en-GB" sz="3600" dirty="0" smtClean="0">
                <a:latin typeface="KG Second Chances Solid" panose="02000000000000000000" pitchFamily="2" charset="0"/>
              </a:rPr>
              <a:t>PURPOSE</a:t>
            </a:r>
          </a:p>
          <a:p>
            <a:pPr algn="ctr"/>
            <a:endParaRPr lang="en-GB" sz="2000" dirty="0">
              <a:solidFill>
                <a:srgbClr val="F40041"/>
              </a:solidFill>
              <a:latin typeface="KG Second Chances Solid" panose="02000000000000000000" pitchFamily="2" charset="0"/>
            </a:endParaRPr>
          </a:p>
          <a:p>
            <a:pPr algn="ctr"/>
            <a:r>
              <a:rPr lang="en-GB" sz="2000" dirty="0" smtClean="0">
                <a:solidFill>
                  <a:srgbClr val="F40041"/>
                </a:solidFill>
                <a:latin typeface="KG Second Chances Solid" panose="02000000000000000000" pitchFamily="2" charset="0"/>
              </a:rPr>
              <a:t>Every persuasive letter must have a purpose. A purpose means that you have a reason for writing the letter. </a:t>
            </a:r>
            <a:endParaRPr lang="en-GB" sz="2000" dirty="0">
              <a:solidFill>
                <a:srgbClr val="F40041"/>
              </a:solidFill>
              <a:latin typeface="KG Second Chances Solid" panose="02000000000000000000" pitchFamily="2"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0927" y="2541154"/>
            <a:ext cx="4352072" cy="3207453"/>
          </a:xfrm>
          <a:prstGeom prst="rect">
            <a:avLst/>
          </a:prstGeom>
        </p:spPr>
      </p:pic>
      <p:sp>
        <p:nvSpPr>
          <p:cNvPr id="6" name="TextBox 5"/>
          <p:cNvSpPr txBox="1"/>
          <p:nvPr/>
        </p:nvSpPr>
        <p:spPr>
          <a:xfrm>
            <a:off x="4953000" y="2748978"/>
            <a:ext cx="4132634" cy="2954655"/>
          </a:xfrm>
          <a:prstGeom prst="rect">
            <a:avLst/>
          </a:prstGeom>
          <a:noFill/>
        </p:spPr>
        <p:txBody>
          <a:bodyPr wrap="square" rtlCol="0">
            <a:spAutoFit/>
          </a:bodyPr>
          <a:lstStyle/>
          <a:p>
            <a:pPr algn="ctr" fontAlgn="base"/>
            <a:r>
              <a:rPr lang="en-GB" sz="1400" dirty="0">
                <a:latin typeface="KG Second Chances Solid" panose="02000000000000000000" pitchFamily="2" charset="0"/>
              </a:rPr>
              <a:t>In </a:t>
            </a:r>
            <a:r>
              <a:rPr lang="en-GB" sz="1400" dirty="0" smtClean="0">
                <a:latin typeface="KG Second Chances Solid" panose="02000000000000000000" pitchFamily="2" charset="0"/>
              </a:rPr>
              <a:t>2021, Tesco </a:t>
            </a:r>
            <a:r>
              <a:rPr lang="en-GB" sz="1400" dirty="0">
                <a:latin typeface="KG Second Chances Solid" panose="02000000000000000000" pitchFamily="2" charset="0"/>
              </a:rPr>
              <a:t>were very close to following Waitrose’s lead and banning comics with plastic </a:t>
            </a:r>
            <a:r>
              <a:rPr lang="en-GB" sz="1400" dirty="0" smtClean="0">
                <a:latin typeface="KG Second Chances Solid" panose="02000000000000000000" pitchFamily="2" charset="0"/>
              </a:rPr>
              <a:t>tat but </a:t>
            </a:r>
            <a:r>
              <a:rPr lang="en-GB" sz="1400" dirty="0">
                <a:latin typeface="KG Second Chances Solid" panose="02000000000000000000" pitchFamily="2" charset="0"/>
              </a:rPr>
              <a:t>they never went ahead with the ban.</a:t>
            </a:r>
            <a:br>
              <a:rPr lang="en-GB" sz="1400" dirty="0">
                <a:latin typeface="KG Second Chances Solid" panose="02000000000000000000" pitchFamily="2" charset="0"/>
              </a:rPr>
            </a:br>
            <a:endParaRPr lang="en-GB" sz="1400" dirty="0">
              <a:latin typeface="KG Second Chances Solid" panose="02000000000000000000" pitchFamily="2" charset="0"/>
            </a:endParaRPr>
          </a:p>
          <a:p>
            <a:pPr algn="ctr" fontAlgn="base"/>
            <a:r>
              <a:rPr lang="en-GB" sz="1400" dirty="0">
                <a:latin typeface="KG Second Chances Solid" panose="02000000000000000000" pitchFamily="2" charset="0"/>
              </a:rPr>
              <a:t>We hope, with a bit of encouragement from children, young people and adults</a:t>
            </a:r>
            <a:r>
              <a:rPr lang="en-GB" sz="1400" dirty="0" smtClean="0">
                <a:latin typeface="KG Second Chances Solid" panose="02000000000000000000" pitchFamily="2" charset="0"/>
              </a:rPr>
              <a:t>, that </a:t>
            </a:r>
            <a:r>
              <a:rPr lang="en-GB" sz="1400" dirty="0">
                <a:latin typeface="KG Second Chances Solid" panose="02000000000000000000" pitchFamily="2" charset="0"/>
              </a:rPr>
              <a:t>we can persuade them to go ahead with the ban</a:t>
            </a:r>
            <a:r>
              <a:rPr lang="en-GB" sz="1400" dirty="0" smtClean="0">
                <a:latin typeface="KG Second Chances Solid" panose="02000000000000000000" pitchFamily="2" charset="0"/>
              </a:rPr>
              <a:t>.</a:t>
            </a:r>
          </a:p>
          <a:p>
            <a:pPr algn="ctr" fontAlgn="base"/>
            <a:endParaRPr lang="en-GB" sz="1400" dirty="0">
              <a:latin typeface="KG Second Chances Solid" panose="02000000000000000000" pitchFamily="2" charset="0"/>
            </a:endParaRPr>
          </a:p>
          <a:p>
            <a:pPr algn="ctr" fontAlgn="base"/>
            <a:r>
              <a:rPr lang="en-GB" sz="1400" dirty="0">
                <a:latin typeface="KG Second Chances Solid" panose="02000000000000000000" pitchFamily="2" charset="0"/>
              </a:rPr>
              <a:t>If Tesco make the ban, then other large supermarkets will hopefully follow.</a:t>
            </a:r>
          </a:p>
          <a:p>
            <a:pPr algn="ctr"/>
            <a:endParaRPr lang="en-GB" sz="1600" dirty="0">
              <a:latin typeface="KG Second Chances Solid" panose="02000000000000000000" pitchFamily="2" charset="0"/>
            </a:endParaRPr>
          </a:p>
        </p:txBody>
      </p:sp>
    </p:spTree>
    <p:extLst>
      <p:ext uri="{BB962C8B-B14F-4D97-AF65-F5344CB8AC3E}">
        <p14:creationId xmlns:p14="http://schemas.microsoft.com/office/powerpoint/2010/main" val="337420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5464" y="117000"/>
            <a:ext cx="9575072" cy="66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KG Second Chances Solid" panose="02000000000000000000" pitchFamily="2" charset="0"/>
            </a:endParaRPr>
          </a:p>
        </p:txBody>
      </p:sp>
      <p:sp>
        <p:nvSpPr>
          <p:cNvPr id="8" name="TextBox 7"/>
          <p:cNvSpPr txBox="1"/>
          <p:nvPr/>
        </p:nvSpPr>
        <p:spPr>
          <a:xfrm>
            <a:off x="681438" y="420487"/>
            <a:ext cx="8543124" cy="1785104"/>
          </a:xfrm>
          <a:prstGeom prst="rect">
            <a:avLst/>
          </a:prstGeom>
          <a:noFill/>
        </p:spPr>
        <p:txBody>
          <a:bodyPr wrap="square" rtlCol="0">
            <a:spAutoFit/>
          </a:bodyPr>
          <a:lstStyle/>
          <a:p>
            <a:pPr algn="ctr"/>
            <a:r>
              <a:rPr lang="en-GB" sz="3600" dirty="0" smtClean="0">
                <a:latin typeface="KG Second Chances Solid" panose="02000000000000000000" pitchFamily="2" charset="0"/>
              </a:rPr>
              <a:t>AUDIENCE</a:t>
            </a:r>
          </a:p>
          <a:p>
            <a:pPr algn="ctr"/>
            <a:endParaRPr lang="en-GB" dirty="0">
              <a:solidFill>
                <a:srgbClr val="F40041"/>
              </a:solidFill>
              <a:latin typeface="KG Second Chances Solid" panose="02000000000000000000" pitchFamily="2" charset="0"/>
            </a:endParaRPr>
          </a:p>
          <a:p>
            <a:pPr algn="ctr"/>
            <a:r>
              <a:rPr lang="en-GB" dirty="0" smtClean="0">
                <a:solidFill>
                  <a:srgbClr val="F40041"/>
                </a:solidFill>
                <a:latin typeface="KG Second Chances Solid" panose="02000000000000000000" pitchFamily="2" charset="0"/>
              </a:rPr>
              <a:t>Now that you have a purpose, you need to know your audience.  The intended audience means the person or people that you are writing to and those who you expect to engage with the letter. </a:t>
            </a:r>
            <a:endParaRPr lang="en-GB" dirty="0">
              <a:solidFill>
                <a:srgbClr val="F40041"/>
              </a:solidFill>
              <a:latin typeface="KG Second Chances Solid" panose="02000000000000000000" pitchFamily="2" charset="0"/>
            </a:endParaRPr>
          </a:p>
        </p:txBody>
      </p:sp>
      <p:sp>
        <p:nvSpPr>
          <p:cNvPr id="7" name="TextBox 6"/>
          <p:cNvSpPr txBox="1"/>
          <p:nvPr/>
        </p:nvSpPr>
        <p:spPr>
          <a:xfrm>
            <a:off x="899055" y="2826691"/>
            <a:ext cx="4034253" cy="3293209"/>
          </a:xfrm>
          <a:prstGeom prst="rect">
            <a:avLst/>
          </a:prstGeom>
          <a:noFill/>
        </p:spPr>
        <p:txBody>
          <a:bodyPr wrap="square" rtlCol="0">
            <a:spAutoFit/>
          </a:bodyPr>
          <a:lstStyle/>
          <a:p>
            <a:pPr algn="ctr" fontAlgn="base"/>
            <a:r>
              <a:rPr lang="en-GB" sz="1600" dirty="0" smtClean="0">
                <a:latin typeface="KG Second Chances Solid" panose="02000000000000000000" pitchFamily="2" charset="0"/>
              </a:rPr>
              <a:t>Ken Murphy is the current CEO (chief executive officer) of the largest supermarket in the United Kingdom, Tesco. </a:t>
            </a:r>
          </a:p>
          <a:p>
            <a:pPr algn="ctr" fontAlgn="base"/>
            <a:endParaRPr lang="en-GB" sz="1600" dirty="0">
              <a:latin typeface="KG Second Chances Solid" panose="02000000000000000000" pitchFamily="2" charset="0"/>
            </a:endParaRPr>
          </a:p>
          <a:p>
            <a:pPr algn="ctr" fontAlgn="base"/>
            <a:r>
              <a:rPr lang="en-GB" sz="1600" dirty="0" smtClean="0">
                <a:latin typeface="KG Second Chances Solid" panose="02000000000000000000" pitchFamily="2" charset="0"/>
              </a:rPr>
              <a:t>‘Every little helps’ is Tesco’s slogan so let’s see if we can get Ken Murphy to help the environment by banning comics and magazines with plastic ‘tat’ in all Tesco stores. </a:t>
            </a:r>
          </a:p>
          <a:p>
            <a:pPr algn="ctr" fontAlgn="base"/>
            <a:endParaRPr lang="en-GB" sz="1600" dirty="0">
              <a:latin typeface="KG Second Chances Solid" panose="02000000000000000000" pitchFamily="2" charset="0"/>
            </a:endParaRPr>
          </a:p>
          <a:p>
            <a:pPr algn="ctr" fontAlgn="base"/>
            <a:r>
              <a:rPr lang="en-GB" sz="1600" dirty="0" smtClean="0">
                <a:latin typeface="KG Second Chances Solid" panose="02000000000000000000" pitchFamily="2" charset="0"/>
              </a:rPr>
              <a:t>Every little change helps to protect the world. </a:t>
            </a:r>
            <a:endParaRPr lang="en-GB" sz="1600" dirty="0">
              <a:latin typeface="KG Second Chances Solid" panose="02000000000000000000" pitchFamily="2" charset="0"/>
            </a:endParaRP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37898" t="1883" r="4499" b="2272"/>
          <a:stretch/>
        </p:blipFill>
        <p:spPr>
          <a:xfrm>
            <a:off x="5536922" y="2673295"/>
            <a:ext cx="3600000" cy="3600000"/>
          </a:xfrm>
          <a:prstGeom prst="ellipse">
            <a:avLst/>
          </a:prstGeom>
        </p:spPr>
      </p:pic>
    </p:spTree>
    <p:extLst>
      <p:ext uri="{BB962C8B-B14F-4D97-AF65-F5344CB8AC3E}">
        <p14:creationId xmlns:p14="http://schemas.microsoft.com/office/powerpoint/2010/main" val="2367574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5464" y="117000"/>
            <a:ext cx="9575072" cy="66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KG Second Chances Solid" panose="02000000000000000000" pitchFamily="2" charset="0"/>
            </a:endParaRPr>
          </a:p>
        </p:txBody>
      </p:sp>
      <p:sp>
        <p:nvSpPr>
          <p:cNvPr id="8" name="TextBox 7"/>
          <p:cNvSpPr txBox="1"/>
          <p:nvPr/>
        </p:nvSpPr>
        <p:spPr>
          <a:xfrm>
            <a:off x="1624597" y="396260"/>
            <a:ext cx="6656807" cy="1538883"/>
          </a:xfrm>
          <a:prstGeom prst="rect">
            <a:avLst/>
          </a:prstGeom>
          <a:noFill/>
        </p:spPr>
        <p:txBody>
          <a:bodyPr wrap="square" rtlCol="0">
            <a:spAutoFit/>
          </a:bodyPr>
          <a:lstStyle/>
          <a:p>
            <a:pPr algn="ctr"/>
            <a:r>
              <a:rPr lang="en-GB" sz="3600" dirty="0" smtClean="0">
                <a:latin typeface="KG Second Chances Solid" panose="02000000000000000000" pitchFamily="2" charset="0"/>
              </a:rPr>
              <a:t>STRUCTURAL FEATURES</a:t>
            </a:r>
            <a:endParaRPr lang="en-GB" sz="3600" dirty="0">
              <a:latin typeface="KG Second Chances Solid" panose="02000000000000000000" pitchFamily="2" charset="0"/>
            </a:endParaRPr>
          </a:p>
          <a:p>
            <a:pPr algn="ctr"/>
            <a:endParaRPr lang="en-GB" dirty="0">
              <a:solidFill>
                <a:schemeClr val="accent2"/>
              </a:solidFill>
              <a:latin typeface="KG Second Chances Solid" panose="02000000000000000000" pitchFamily="2" charset="0"/>
            </a:endParaRPr>
          </a:p>
          <a:p>
            <a:pPr algn="ctr"/>
            <a:r>
              <a:rPr lang="en-GB" sz="2000" dirty="0" smtClean="0">
                <a:solidFill>
                  <a:srgbClr val="F40041"/>
                </a:solidFill>
                <a:latin typeface="KG Second Chances Solid" panose="02000000000000000000" pitchFamily="2" charset="0"/>
              </a:rPr>
              <a:t>The structural features refer to the way that that letter is set out on the page. </a:t>
            </a:r>
            <a:endParaRPr lang="en-GB" sz="2000" dirty="0">
              <a:solidFill>
                <a:srgbClr val="F40041"/>
              </a:solidFill>
              <a:latin typeface="KG Second Chances Solid" panose="02000000000000000000" pitchFamily="2"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781714">
            <a:off x="1549823" y="2697137"/>
            <a:ext cx="2272063" cy="3281868"/>
          </a:xfrm>
          <a:prstGeom prst="rect">
            <a:avLst/>
          </a:prstGeom>
          <a:ln w="19050">
            <a:solidFill>
              <a:schemeClr val="tx1"/>
            </a:solidFill>
          </a:ln>
        </p:spPr>
      </p:pic>
      <p:sp>
        <p:nvSpPr>
          <p:cNvPr id="9" name="TextBox 8"/>
          <p:cNvSpPr txBox="1"/>
          <p:nvPr/>
        </p:nvSpPr>
        <p:spPr>
          <a:xfrm>
            <a:off x="5500836" y="2767727"/>
            <a:ext cx="3295238" cy="646331"/>
          </a:xfrm>
          <a:prstGeom prst="rect">
            <a:avLst/>
          </a:prstGeom>
          <a:noFill/>
        </p:spPr>
        <p:txBody>
          <a:bodyPr wrap="square" rtlCol="0">
            <a:spAutoFit/>
          </a:bodyPr>
          <a:lstStyle/>
          <a:p>
            <a:pPr algn="ctr"/>
            <a:r>
              <a:rPr lang="en-GB" dirty="0" smtClean="0">
                <a:solidFill>
                  <a:srgbClr val="F40041"/>
                </a:solidFill>
                <a:latin typeface="KG Second Chances Solid" panose="02000000000000000000" pitchFamily="2" charset="0"/>
              </a:rPr>
              <a:t>Can you name any structural features?</a:t>
            </a:r>
            <a:endParaRPr lang="en-GB" dirty="0">
              <a:solidFill>
                <a:srgbClr val="F40041"/>
              </a:solidFill>
              <a:latin typeface="KG Second Chances Solid" panose="02000000000000000000" pitchFamily="2" charset="0"/>
            </a:endParaRPr>
          </a:p>
        </p:txBody>
      </p:sp>
      <p:pic>
        <p:nvPicPr>
          <p:cNvPr id="1026" name="Picture 2" descr="Set of hand drawn arrow doodles on white"/>
          <p:cNvPicPr>
            <a:picLocks noChangeAspect="1" noChangeArrowheads="1"/>
          </p:cNvPicPr>
          <p:nvPr/>
        </p:nvPicPr>
        <p:blipFill rotWithShape="1">
          <a:blip r:embed="rId3">
            <a:extLst>
              <a:ext uri="{28A0092B-C50C-407E-A947-70E740481C1C}">
                <a14:useLocalDpi xmlns:a14="http://schemas.microsoft.com/office/drawing/2010/main" val="0"/>
              </a:ext>
            </a:extLst>
          </a:blip>
          <a:srcRect l="42267" r="28814" b="79867"/>
          <a:stretch/>
        </p:blipFill>
        <p:spPr bwMode="auto">
          <a:xfrm rot="9982398">
            <a:off x="3930015" y="3703749"/>
            <a:ext cx="3113773" cy="1260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492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5464" y="116999"/>
            <a:ext cx="9575072" cy="66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KG Second Chances Solid" panose="02000000000000000000" pitchFamily="2"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8476" y="302466"/>
            <a:ext cx="4329048" cy="6253067"/>
          </a:xfrm>
          <a:prstGeom prst="rect">
            <a:avLst/>
          </a:prstGeom>
          <a:ln w="19050">
            <a:solidFill>
              <a:schemeClr val="tx1"/>
            </a:solidFill>
          </a:ln>
        </p:spPr>
      </p:pic>
      <p:pic>
        <p:nvPicPr>
          <p:cNvPr id="2050" name="Picture 2" descr="Set of hand drawn arrow doodles on white"/>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30807" b="55746" l="75399" r="92013"/>
                    </a14:imgEffect>
                  </a14:imgLayer>
                </a14:imgProps>
              </a:ext>
              <a:ext uri="{28A0092B-C50C-407E-A947-70E740481C1C}">
                <a14:useLocalDpi xmlns:a14="http://schemas.microsoft.com/office/drawing/2010/main" val="0"/>
              </a:ext>
            </a:extLst>
          </a:blip>
          <a:srcRect l="75602" t="30485" r="7967" b="43695"/>
          <a:stretch/>
        </p:blipFill>
        <p:spPr bwMode="auto">
          <a:xfrm rot="15282416">
            <a:off x="2136262" y="5559910"/>
            <a:ext cx="789041" cy="81008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Set of hand drawn arrow doodles on white"/>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30807" b="55746" l="75399" r="92013"/>
                    </a14:imgEffect>
                  </a14:imgLayer>
                </a14:imgProps>
              </a:ext>
              <a:ext uri="{28A0092B-C50C-407E-A947-70E740481C1C}">
                <a14:useLocalDpi xmlns:a14="http://schemas.microsoft.com/office/drawing/2010/main" val="0"/>
              </a:ext>
            </a:extLst>
          </a:blip>
          <a:srcRect l="75602" t="30485" r="7967" b="43695"/>
          <a:stretch/>
        </p:blipFill>
        <p:spPr bwMode="auto">
          <a:xfrm rot="15282416">
            <a:off x="2132594" y="942859"/>
            <a:ext cx="789041" cy="810082"/>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580124" y="654891"/>
            <a:ext cx="1793693" cy="609600"/>
          </a:xfrm>
          <a:prstGeom prst="rect">
            <a:avLst/>
          </a:prstGeom>
          <a:solidFill>
            <a:schemeClr val="bg1"/>
          </a:solidFill>
          <a:ln w="38100">
            <a:solidFill>
              <a:srgbClr val="F400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smtClean="0">
                <a:solidFill>
                  <a:schemeClr val="tx1"/>
                </a:solidFill>
                <a:latin typeface="KG Second Chances Solid" panose="02000000000000000000" pitchFamily="2" charset="0"/>
              </a:rPr>
              <a:t>RECIPIENT’S ADDRESS</a:t>
            </a:r>
          </a:p>
          <a:p>
            <a:pPr algn="ctr"/>
            <a:r>
              <a:rPr lang="en-GB" sz="900" dirty="0" smtClean="0">
                <a:solidFill>
                  <a:schemeClr val="tx1"/>
                </a:solidFill>
                <a:latin typeface="KG Second Chances Solid" panose="02000000000000000000" pitchFamily="2" charset="0"/>
              </a:rPr>
              <a:t>The address of the person you are writing to.</a:t>
            </a:r>
            <a:endParaRPr lang="en-GB" sz="900" dirty="0">
              <a:solidFill>
                <a:schemeClr val="tx1"/>
              </a:solidFill>
              <a:latin typeface="KG Second Chances Solid" panose="02000000000000000000" pitchFamily="2" charset="0"/>
            </a:endParaRPr>
          </a:p>
        </p:txBody>
      </p:sp>
      <p:sp>
        <p:nvSpPr>
          <p:cNvPr id="35" name="Rectangle 34"/>
          <p:cNvSpPr/>
          <p:nvPr/>
        </p:nvSpPr>
        <p:spPr>
          <a:xfrm>
            <a:off x="393277" y="4993658"/>
            <a:ext cx="2318859" cy="769368"/>
          </a:xfrm>
          <a:prstGeom prst="rect">
            <a:avLst/>
          </a:prstGeom>
          <a:solidFill>
            <a:schemeClr val="bg1"/>
          </a:solidFill>
          <a:ln w="38100">
            <a:solidFill>
              <a:srgbClr val="F400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smtClean="0">
                <a:solidFill>
                  <a:schemeClr val="tx1"/>
                </a:solidFill>
                <a:latin typeface="KG Second Chances Solid" panose="02000000000000000000" pitchFamily="2" charset="0"/>
              </a:rPr>
              <a:t>SIGNIATURE</a:t>
            </a:r>
          </a:p>
          <a:p>
            <a:pPr algn="ctr"/>
            <a:r>
              <a:rPr lang="en-GB" sz="900" dirty="0" smtClean="0">
                <a:solidFill>
                  <a:schemeClr val="tx1"/>
                </a:solidFill>
                <a:latin typeface="KG Second Chances Solid" panose="02000000000000000000" pitchFamily="2" charset="0"/>
              </a:rPr>
              <a:t>Close your letter with ‘Yours faithfully’ if you don’t know the recipient or ‘Yours sincerely’ if you do know the recipient.</a:t>
            </a:r>
          </a:p>
        </p:txBody>
      </p:sp>
      <p:pic>
        <p:nvPicPr>
          <p:cNvPr id="36" name="Picture 2" descr="Set of hand drawn arrow doodles on white"/>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30807" b="55746" l="75399" r="92013"/>
                    </a14:imgEffect>
                  </a14:imgLayer>
                </a14:imgProps>
              </a:ext>
              <a:ext uri="{28A0092B-C50C-407E-A947-70E740481C1C}">
                <a14:useLocalDpi xmlns:a14="http://schemas.microsoft.com/office/drawing/2010/main" val="0"/>
              </a:ext>
            </a:extLst>
          </a:blip>
          <a:srcRect l="75602" t="30485" r="7967" b="43695"/>
          <a:stretch/>
        </p:blipFill>
        <p:spPr bwMode="auto">
          <a:xfrm rot="5680805" flipV="1">
            <a:off x="2049742" y="1861326"/>
            <a:ext cx="840739" cy="863159"/>
          </a:xfrm>
          <a:prstGeom prst="rect">
            <a:avLst/>
          </a:prstGeom>
          <a:noFill/>
          <a:extLst>
            <a:ext uri="{909E8E84-426E-40DD-AFC4-6F175D3DCCD1}">
              <a14:hiddenFill xmlns:a14="http://schemas.microsoft.com/office/drawing/2010/main">
                <a:solidFill>
                  <a:srgbClr val="FFFFFF"/>
                </a:solidFill>
              </a14:hiddenFill>
            </a:ext>
          </a:extLst>
        </p:spPr>
      </p:pic>
      <p:sp>
        <p:nvSpPr>
          <p:cNvPr id="37" name="Rectangle 36"/>
          <p:cNvSpPr/>
          <p:nvPr/>
        </p:nvSpPr>
        <p:spPr>
          <a:xfrm>
            <a:off x="487684" y="2480853"/>
            <a:ext cx="2111530" cy="609600"/>
          </a:xfrm>
          <a:prstGeom prst="rect">
            <a:avLst/>
          </a:prstGeom>
          <a:solidFill>
            <a:schemeClr val="bg1"/>
          </a:solidFill>
          <a:ln w="38100">
            <a:solidFill>
              <a:srgbClr val="F400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smtClean="0">
                <a:solidFill>
                  <a:schemeClr val="tx1"/>
                </a:solidFill>
                <a:latin typeface="KG Second Chances Solid" panose="02000000000000000000" pitchFamily="2" charset="0"/>
              </a:rPr>
              <a:t>GREETING</a:t>
            </a:r>
          </a:p>
          <a:p>
            <a:pPr algn="ctr"/>
            <a:r>
              <a:rPr lang="en-GB" sz="900" dirty="0" smtClean="0">
                <a:solidFill>
                  <a:schemeClr val="tx1"/>
                </a:solidFill>
                <a:latin typeface="KG Second Chances Solid" panose="02000000000000000000" pitchFamily="2" charset="0"/>
              </a:rPr>
              <a:t>Usually starts with ‘Dear’ if your have the person’s name. </a:t>
            </a:r>
            <a:endParaRPr lang="en-GB" sz="900" dirty="0">
              <a:solidFill>
                <a:schemeClr val="tx1"/>
              </a:solidFill>
              <a:latin typeface="KG Second Chances Solid" panose="02000000000000000000" pitchFamily="2" charset="0"/>
            </a:endParaRPr>
          </a:p>
        </p:txBody>
      </p:sp>
      <p:pic>
        <p:nvPicPr>
          <p:cNvPr id="38" name="Picture 2" descr="Set of hand drawn arrow doodles on white"/>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30807" b="55746" l="75399" r="92013"/>
                    </a14:imgEffect>
                  </a14:imgLayer>
                </a14:imgProps>
              </a:ext>
              <a:ext uri="{28A0092B-C50C-407E-A947-70E740481C1C}">
                <a14:useLocalDpi xmlns:a14="http://schemas.microsoft.com/office/drawing/2010/main" val="0"/>
              </a:ext>
            </a:extLst>
          </a:blip>
          <a:srcRect l="75602" t="30485" r="7967" b="43695"/>
          <a:stretch/>
        </p:blipFill>
        <p:spPr bwMode="auto">
          <a:xfrm rot="4738319">
            <a:off x="6899296" y="5113514"/>
            <a:ext cx="789041" cy="810082"/>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8"/>
          <p:cNvSpPr/>
          <p:nvPr/>
        </p:nvSpPr>
        <p:spPr>
          <a:xfrm>
            <a:off x="7270287" y="5763026"/>
            <a:ext cx="2318859" cy="769368"/>
          </a:xfrm>
          <a:prstGeom prst="rect">
            <a:avLst/>
          </a:prstGeom>
          <a:solidFill>
            <a:schemeClr val="bg1"/>
          </a:solidFill>
          <a:ln w="38100">
            <a:solidFill>
              <a:srgbClr val="F400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smtClean="0">
                <a:solidFill>
                  <a:schemeClr val="tx1"/>
                </a:solidFill>
                <a:latin typeface="KG Second Chances Solid" panose="02000000000000000000" pitchFamily="2" charset="0"/>
              </a:rPr>
              <a:t>CONCLUSION</a:t>
            </a:r>
          </a:p>
          <a:p>
            <a:pPr algn="ctr"/>
            <a:r>
              <a:rPr lang="en-GB" sz="900" dirty="0" smtClean="0">
                <a:solidFill>
                  <a:schemeClr val="tx1"/>
                </a:solidFill>
                <a:latin typeface="KG Second Chances Solid" panose="02000000000000000000" pitchFamily="2" charset="0"/>
              </a:rPr>
              <a:t>A final statement, summing up your argument and recapping your point of view. </a:t>
            </a:r>
          </a:p>
        </p:txBody>
      </p:sp>
      <p:pic>
        <p:nvPicPr>
          <p:cNvPr id="40" name="Picture 2" descr="Set of hand drawn arrow doodles on white"/>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30807" b="55746" l="75399" r="92013"/>
                    </a14:imgEffect>
                  </a14:imgLayer>
                </a14:imgProps>
              </a:ext>
              <a:ext uri="{28A0092B-C50C-407E-A947-70E740481C1C}">
                <a14:useLocalDpi xmlns:a14="http://schemas.microsoft.com/office/drawing/2010/main" val="0"/>
              </a:ext>
            </a:extLst>
          </a:blip>
          <a:srcRect l="75602" t="30485" r="7967" b="43695"/>
          <a:stretch/>
        </p:blipFill>
        <p:spPr bwMode="auto">
          <a:xfrm rot="17719578" flipV="1">
            <a:off x="7021817" y="591987"/>
            <a:ext cx="840739" cy="863159"/>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p:cNvSpPr/>
          <p:nvPr/>
        </p:nvSpPr>
        <p:spPr>
          <a:xfrm>
            <a:off x="7587242" y="302466"/>
            <a:ext cx="1683576" cy="609600"/>
          </a:xfrm>
          <a:prstGeom prst="rect">
            <a:avLst/>
          </a:prstGeom>
          <a:solidFill>
            <a:schemeClr val="bg1"/>
          </a:solidFill>
          <a:ln w="38100">
            <a:solidFill>
              <a:srgbClr val="F400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smtClean="0">
                <a:solidFill>
                  <a:schemeClr val="tx1"/>
                </a:solidFill>
                <a:latin typeface="KG Second Chances Solid" panose="02000000000000000000" pitchFamily="2" charset="0"/>
              </a:rPr>
              <a:t>AUTHOR’S NAME</a:t>
            </a:r>
          </a:p>
          <a:p>
            <a:pPr algn="ctr"/>
            <a:r>
              <a:rPr lang="en-GB" sz="900" b="1" dirty="0" smtClean="0">
                <a:solidFill>
                  <a:schemeClr val="tx1"/>
                </a:solidFill>
                <a:latin typeface="KG Second Chances Solid" panose="02000000000000000000" pitchFamily="2" charset="0"/>
              </a:rPr>
              <a:t> AND ADDRESS</a:t>
            </a:r>
          </a:p>
          <a:p>
            <a:pPr algn="ctr"/>
            <a:r>
              <a:rPr lang="en-GB" sz="900" dirty="0" smtClean="0">
                <a:solidFill>
                  <a:schemeClr val="tx1"/>
                </a:solidFill>
                <a:latin typeface="KG Second Chances Solid" panose="02000000000000000000" pitchFamily="2" charset="0"/>
              </a:rPr>
              <a:t>Your name and address.</a:t>
            </a:r>
            <a:endParaRPr lang="en-GB" sz="900" dirty="0">
              <a:solidFill>
                <a:schemeClr val="tx1"/>
              </a:solidFill>
              <a:latin typeface="KG Second Chances Solid" panose="02000000000000000000" pitchFamily="2" charset="0"/>
            </a:endParaRPr>
          </a:p>
        </p:txBody>
      </p:sp>
      <p:pic>
        <p:nvPicPr>
          <p:cNvPr id="42" name="Picture 2" descr="Set of hand drawn arrow doodles on white"/>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30807" b="55746" l="75399" r="92013"/>
                    </a14:imgEffect>
                  </a14:imgLayer>
                </a14:imgProps>
              </a:ext>
              <a:ext uri="{28A0092B-C50C-407E-A947-70E740481C1C}">
                <a14:useLocalDpi xmlns:a14="http://schemas.microsoft.com/office/drawing/2010/main" val="0"/>
              </a:ext>
            </a:extLst>
          </a:blip>
          <a:srcRect l="75602" t="30485" r="7967" b="43695"/>
          <a:stretch/>
        </p:blipFill>
        <p:spPr bwMode="auto">
          <a:xfrm rot="17719578" flipV="1">
            <a:off x="6886416" y="2230971"/>
            <a:ext cx="840739" cy="863159"/>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42"/>
          <p:cNvSpPr/>
          <p:nvPr/>
        </p:nvSpPr>
        <p:spPr>
          <a:xfrm>
            <a:off x="7325835" y="1800451"/>
            <a:ext cx="2318859" cy="769368"/>
          </a:xfrm>
          <a:prstGeom prst="rect">
            <a:avLst/>
          </a:prstGeom>
          <a:solidFill>
            <a:schemeClr val="bg1"/>
          </a:solidFill>
          <a:ln w="38100">
            <a:solidFill>
              <a:srgbClr val="F400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smtClean="0">
                <a:solidFill>
                  <a:schemeClr val="tx1"/>
                </a:solidFill>
                <a:latin typeface="KG Second Chances Solid" panose="02000000000000000000" pitchFamily="2" charset="0"/>
              </a:rPr>
              <a:t>INTRODUCTION PARAGRAPH</a:t>
            </a:r>
          </a:p>
          <a:p>
            <a:pPr algn="ctr"/>
            <a:r>
              <a:rPr lang="en-GB" sz="900" dirty="0" smtClean="0">
                <a:solidFill>
                  <a:schemeClr val="tx1"/>
                </a:solidFill>
                <a:latin typeface="KG Second Chances Solid" panose="02000000000000000000" pitchFamily="2" charset="0"/>
              </a:rPr>
              <a:t>A short explanation of why you are writing the letter and the opinion you are going to express. </a:t>
            </a:r>
            <a:endParaRPr lang="en-GB" sz="900" dirty="0">
              <a:solidFill>
                <a:schemeClr val="tx1"/>
              </a:solidFill>
              <a:latin typeface="KG Second Chances Solid" panose="02000000000000000000" pitchFamily="2" charset="0"/>
            </a:endParaRPr>
          </a:p>
        </p:txBody>
      </p:sp>
      <p:pic>
        <p:nvPicPr>
          <p:cNvPr id="44" name="Picture 2" descr="Set of hand drawn arrow doodles on white"/>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30807" b="55746" l="75399" r="92013"/>
                    </a14:imgEffect>
                  </a14:imgLayer>
                </a14:imgProps>
              </a:ext>
              <a:ext uri="{28A0092B-C50C-407E-A947-70E740481C1C}">
                <a14:useLocalDpi xmlns:a14="http://schemas.microsoft.com/office/drawing/2010/main" val="0"/>
              </a:ext>
            </a:extLst>
          </a:blip>
          <a:srcRect l="75602" t="30485" r="7967" b="43695"/>
          <a:stretch/>
        </p:blipFill>
        <p:spPr bwMode="auto">
          <a:xfrm rot="17719578" flipV="1">
            <a:off x="7021817" y="3973943"/>
            <a:ext cx="840739" cy="863159"/>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44"/>
          <p:cNvSpPr/>
          <p:nvPr/>
        </p:nvSpPr>
        <p:spPr>
          <a:xfrm>
            <a:off x="7290731" y="3503622"/>
            <a:ext cx="2318859" cy="769368"/>
          </a:xfrm>
          <a:prstGeom prst="rect">
            <a:avLst/>
          </a:prstGeom>
          <a:solidFill>
            <a:schemeClr val="bg1"/>
          </a:solidFill>
          <a:ln w="38100">
            <a:solidFill>
              <a:srgbClr val="F400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smtClean="0">
                <a:solidFill>
                  <a:schemeClr val="tx1"/>
                </a:solidFill>
                <a:latin typeface="KG Second Chances Solid" panose="02000000000000000000" pitchFamily="2" charset="0"/>
              </a:rPr>
              <a:t>REASONS PARAGRAPH(S)</a:t>
            </a:r>
          </a:p>
          <a:p>
            <a:pPr algn="ctr"/>
            <a:r>
              <a:rPr lang="en-GB" sz="900" dirty="0" smtClean="0">
                <a:solidFill>
                  <a:schemeClr val="tx1"/>
                </a:solidFill>
                <a:latin typeface="KG Second Chances Solid" panose="02000000000000000000" pitchFamily="2" charset="0"/>
              </a:rPr>
              <a:t>A paragraph or paragraphs clearly outlining the reason(s) for your point of view. </a:t>
            </a:r>
          </a:p>
        </p:txBody>
      </p:sp>
    </p:spTree>
    <p:extLst>
      <p:ext uri="{BB962C8B-B14F-4D97-AF65-F5344CB8AC3E}">
        <p14:creationId xmlns:p14="http://schemas.microsoft.com/office/powerpoint/2010/main" val="126667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ppt_x"/>
                                          </p:val>
                                        </p:tav>
                                        <p:tav tm="100000">
                                          <p:val>
                                            <p:strVal val="#ppt_x"/>
                                          </p:val>
                                        </p:tav>
                                      </p:tavLst>
                                    </p:anim>
                                    <p:anim calcmode="lin" valueType="num">
                                      <p:cBhvr additive="base">
                                        <p:cTn id="12"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ppt_x"/>
                                          </p:val>
                                        </p:tav>
                                        <p:tav tm="100000">
                                          <p:val>
                                            <p:strVal val="#ppt_x"/>
                                          </p:val>
                                        </p:tav>
                                      </p:tavLst>
                                    </p:anim>
                                    <p:anim calcmode="lin" valueType="num">
                                      <p:cBhvr additive="base">
                                        <p:cTn id="18" dur="500" fill="hold"/>
                                        <p:tgtEl>
                                          <p:spTgt spid="2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ppt_x"/>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500" fill="hold"/>
                                        <p:tgtEl>
                                          <p:spTgt spid="36"/>
                                        </p:tgtEl>
                                        <p:attrNameLst>
                                          <p:attrName>ppt_x</p:attrName>
                                        </p:attrNameLst>
                                      </p:cBhvr>
                                      <p:tavLst>
                                        <p:tav tm="0">
                                          <p:val>
                                            <p:strVal val="#ppt_x"/>
                                          </p:val>
                                        </p:tav>
                                        <p:tav tm="100000">
                                          <p:val>
                                            <p:strVal val="#ppt_x"/>
                                          </p:val>
                                        </p:tav>
                                      </p:tavLst>
                                    </p:anim>
                                    <p:anim calcmode="lin" valueType="num">
                                      <p:cBhvr additive="base">
                                        <p:cTn id="28" dur="500" fill="hold"/>
                                        <p:tgtEl>
                                          <p:spTgt spid="3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500" fill="hold"/>
                                        <p:tgtEl>
                                          <p:spTgt spid="37"/>
                                        </p:tgtEl>
                                        <p:attrNameLst>
                                          <p:attrName>ppt_x</p:attrName>
                                        </p:attrNameLst>
                                      </p:cBhvr>
                                      <p:tavLst>
                                        <p:tav tm="0">
                                          <p:val>
                                            <p:strVal val="#ppt_x"/>
                                          </p:val>
                                        </p:tav>
                                        <p:tav tm="100000">
                                          <p:val>
                                            <p:strVal val="#ppt_x"/>
                                          </p:val>
                                        </p:tav>
                                      </p:tavLst>
                                    </p:anim>
                                    <p:anim calcmode="lin" valueType="num">
                                      <p:cBhvr additive="base">
                                        <p:cTn id="3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2"/>
                                        </p:tgtEl>
                                        <p:attrNameLst>
                                          <p:attrName>style.visibility</p:attrName>
                                        </p:attrNameLst>
                                      </p:cBhvr>
                                      <p:to>
                                        <p:strVal val="visible"/>
                                      </p:to>
                                    </p:set>
                                    <p:anim calcmode="lin" valueType="num">
                                      <p:cBhvr additive="base">
                                        <p:cTn id="37" dur="500" fill="hold"/>
                                        <p:tgtEl>
                                          <p:spTgt spid="42"/>
                                        </p:tgtEl>
                                        <p:attrNameLst>
                                          <p:attrName>ppt_x</p:attrName>
                                        </p:attrNameLst>
                                      </p:cBhvr>
                                      <p:tavLst>
                                        <p:tav tm="0">
                                          <p:val>
                                            <p:strVal val="#ppt_x"/>
                                          </p:val>
                                        </p:tav>
                                        <p:tav tm="100000">
                                          <p:val>
                                            <p:strVal val="#ppt_x"/>
                                          </p:val>
                                        </p:tav>
                                      </p:tavLst>
                                    </p:anim>
                                    <p:anim calcmode="lin" valueType="num">
                                      <p:cBhvr additive="base">
                                        <p:cTn id="38" dur="500" fill="hold"/>
                                        <p:tgtEl>
                                          <p:spTgt spid="4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additive="base">
                                        <p:cTn id="41" dur="500" fill="hold"/>
                                        <p:tgtEl>
                                          <p:spTgt spid="43"/>
                                        </p:tgtEl>
                                        <p:attrNameLst>
                                          <p:attrName>ppt_x</p:attrName>
                                        </p:attrNameLst>
                                      </p:cBhvr>
                                      <p:tavLst>
                                        <p:tav tm="0">
                                          <p:val>
                                            <p:strVal val="#ppt_x"/>
                                          </p:val>
                                        </p:tav>
                                        <p:tav tm="100000">
                                          <p:val>
                                            <p:strVal val="#ppt_x"/>
                                          </p:val>
                                        </p:tav>
                                      </p:tavLst>
                                    </p:anim>
                                    <p:anim calcmode="lin" valueType="num">
                                      <p:cBhvr additive="base">
                                        <p:cTn id="42"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additive="base">
                                        <p:cTn id="47" dur="500" fill="hold"/>
                                        <p:tgtEl>
                                          <p:spTgt spid="44"/>
                                        </p:tgtEl>
                                        <p:attrNameLst>
                                          <p:attrName>ppt_x</p:attrName>
                                        </p:attrNameLst>
                                      </p:cBhvr>
                                      <p:tavLst>
                                        <p:tav tm="0">
                                          <p:val>
                                            <p:strVal val="#ppt_x"/>
                                          </p:val>
                                        </p:tav>
                                        <p:tav tm="100000">
                                          <p:val>
                                            <p:strVal val="#ppt_x"/>
                                          </p:val>
                                        </p:tav>
                                      </p:tavLst>
                                    </p:anim>
                                    <p:anim calcmode="lin" valueType="num">
                                      <p:cBhvr additive="base">
                                        <p:cTn id="48" dur="500" fill="hold"/>
                                        <p:tgtEl>
                                          <p:spTgt spid="44"/>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additive="base">
                                        <p:cTn id="51" dur="500" fill="hold"/>
                                        <p:tgtEl>
                                          <p:spTgt spid="45"/>
                                        </p:tgtEl>
                                        <p:attrNameLst>
                                          <p:attrName>ppt_x</p:attrName>
                                        </p:attrNameLst>
                                      </p:cBhvr>
                                      <p:tavLst>
                                        <p:tav tm="0">
                                          <p:val>
                                            <p:strVal val="#ppt_x"/>
                                          </p:val>
                                        </p:tav>
                                        <p:tav tm="100000">
                                          <p:val>
                                            <p:strVal val="#ppt_x"/>
                                          </p:val>
                                        </p:tav>
                                      </p:tavLst>
                                    </p:anim>
                                    <p:anim calcmode="lin" valueType="num">
                                      <p:cBhvr additive="base">
                                        <p:cTn id="52"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050"/>
                                        </p:tgtEl>
                                        <p:attrNameLst>
                                          <p:attrName>style.visibility</p:attrName>
                                        </p:attrNameLst>
                                      </p:cBhvr>
                                      <p:to>
                                        <p:strVal val="visible"/>
                                      </p:to>
                                    </p:set>
                                    <p:anim calcmode="lin" valueType="num">
                                      <p:cBhvr additive="base">
                                        <p:cTn id="57" dur="500" fill="hold"/>
                                        <p:tgtEl>
                                          <p:spTgt spid="2050"/>
                                        </p:tgtEl>
                                        <p:attrNameLst>
                                          <p:attrName>ppt_x</p:attrName>
                                        </p:attrNameLst>
                                      </p:cBhvr>
                                      <p:tavLst>
                                        <p:tav tm="0">
                                          <p:val>
                                            <p:strVal val="#ppt_x"/>
                                          </p:val>
                                        </p:tav>
                                        <p:tav tm="100000">
                                          <p:val>
                                            <p:strVal val="#ppt_x"/>
                                          </p:val>
                                        </p:tav>
                                      </p:tavLst>
                                    </p:anim>
                                    <p:anim calcmode="lin" valueType="num">
                                      <p:cBhvr additive="base">
                                        <p:cTn id="58" dur="500" fill="hold"/>
                                        <p:tgtEl>
                                          <p:spTgt spid="2050"/>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additive="base">
                                        <p:cTn id="61" dur="500" fill="hold"/>
                                        <p:tgtEl>
                                          <p:spTgt spid="35"/>
                                        </p:tgtEl>
                                        <p:attrNameLst>
                                          <p:attrName>ppt_x</p:attrName>
                                        </p:attrNameLst>
                                      </p:cBhvr>
                                      <p:tavLst>
                                        <p:tav tm="0">
                                          <p:val>
                                            <p:strVal val="#ppt_x"/>
                                          </p:val>
                                        </p:tav>
                                        <p:tav tm="100000">
                                          <p:val>
                                            <p:strVal val="#ppt_x"/>
                                          </p:val>
                                        </p:tav>
                                      </p:tavLst>
                                    </p:anim>
                                    <p:anim calcmode="lin" valueType="num">
                                      <p:cBhvr additive="base">
                                        <p:cTn id="6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8"/>
                                        </p:tgtEl>
                                        <p:attrNameLst>
                                          <p:attrName>style.visibility</p:attrName>
                                        </p:attrNameLst>
                                      </p:cBhvr>
                                      <p:to>
                                        <p:strVal val="visible"/>
                                      </p:to>
                                    </p:set>
                                    <p:anim calcmode="lin" valueType="num">
                                      <p:cBhvr additive="base">
                                        <p:cTn id="67" dur="500" fill="hold"/>
                                        <p:tgtEl>
                                          <p:spTgt spid="38"/>
                                        </p:tgtEl>
                                        <p:attrNameLst>
                                          <p:attrName>ppt_x</p:attrName>
                                        </p:attrNameLst>
                                      </p:cBhvr>
                                      <p:tavLst>
                                        <p:tav tm="0">
                                          <p:val>
                                            <p:strVal val="#ppt_x"/>
                                          </p:val>
                                        </p:tav>
                                        <p:tav tm="100000">
                                          <p:val>
                                            <p:strVal val="#ppt_x"/>
                                          </p:val>
                                        </p:tav>
                                      </p:tavLst>
                                    </p:anim>
                                    <p:anim calcmode="lin" valueType="num">
                                      <p:cBhvr additive="base">
                                        <p:cTn id="68" dur="500" fill="hold"/>
                                        <p:tgtEl>
                                          <p:spTgt spid="3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additive="base">
                                        <p:cTn id="71" dur="500" fill="hold"/>
                                        <p:tgtEl>
                                          <p:spTgt spid="39"/>
                                        </p:tgtEl>
                                        <p:attrNameLst>
                                          <p:attrName>ppt_x</p:attrName>
                                        </p:attrNameLst>
                                      </p:cBhvr>
                                      <p:tavLst>
                                        <p:tav tm="0">
                                          <p:val>
                                            <p:strVal val="#ppt_x"/>
                                          </p:val>
                                        </p:tav>
                                        <p:tav tm="100000">
                                          <p:val>
                                            <p:strVal val="#ppt_x"/>
                                          </p:val>
                                        </p:tav>
                                      </p:tavLst>
                                    </p:anim>
                                    <p:anim calcmode="lin" valueType="num">
                                      <p:cBhvr additive="base">
                                        <p:cTn id="72"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7" grpId="0" animBg="1"/>
      <p:bldP spid="39" grpId="0" animBg="1"/>
      <p:bldP spid="41" grpId="0" animBg="1"/>
      <p:bldP spid="43"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5464" y="117000"/>
            <a:ext cx="9575072" cy="66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KG Second Chances Solid" panose="02000000000000000000" pitchFamily="2" charset="0"/>
            </a:endParaRPr>
          </a:p>
        </p:txBody>
      </p:sp>
      <p:sp>
        <p:nvSpPr>
          <p:cNvPr id="8" name="TextBox 7"/>
          <p:cNvSpPr txBox="1"/>
          <p:nvPr/>
        </p:nvSpPr>
        <p:spPr>
          <a:xfrm>
            <a:off x="535577" y="317882"/>
            <a:ext cx="8921932" cy="2400657"/>
          </a:xfrm>
          <a:prstGeom prst="rect">
            <a:avLst/>
          </a:prstGeom>
          <a:noFill/>
        </p:spPr>
        <p:txBody>
          <a:bodyPr wrap="square" rtlCol="0">
            <a:spAutoFit/>
          </a:bodyPr>
          <a:lstStyle/>
          <a:p>
            <a:pPr algn="ctr"/>
            <a:r>
              <a:rPr lang="en-GB" sz="3600" dirty="0" smtClean="0">
                <a:latin typeface="KG Second Chances Solid" panose="02000000000000000000" pitchFamily="2" charset="0"/>
              </a:rPr>
              <a:t>BECOME A STRUCTURAL </a:t>
            </a:r>
          </a:p>
          <a:p>
            <a:pPr algn="ctr"/>
            <a:r>
              <a:rPr lang="en-GB" sz="3600" dirty="0" smtClean="0">
                <a:latin typeface="KG Second Chances Solid" panose="02000000000000000000" pitchFamily="2" charset="0"/>
              </a:rPr>
              <a:t>FEATURE DETECTIVE.</a:t>
            </a:r>
            <a:endParaRPr lang="en-GB" sz="3600" dirty="0">
              <a:latin typeface="KG Second Chances Solid" panose="02000000000000000000" pitchFamily="2" charset="0"/>
            </a:endParaRPr>
          </a:p>
          <a:p>
            <a:pPr algn="ctr"/>
            <a:endParaRPr lang="en-GB" dirty="0">
              <a:solidFill>
                <a:schemeClr val="accent2"/>
              </a:solidFill>
              <a:latin typeface="KG Second Chances Solid" panose="02000000000000000000" pitchFamily="2" charset="0"/>
            </a:endParaRPr>
          </a:p>
          <a:p>
            <a:pPr algn="ctr"/>
            <a:r>
              <a:rPr lang="en-GB" sz="2000" dirty="0" smtClean="0">
                <a:solidFill>
                  <a:srgbClr val="F40041"/>
                </a:solidFill>
                <a:latin typeface="KG Second Chances Solid" panose="02000000000000000000" pitchFamily="2" charset="0"/>
              </a:rPr>
              <a:t>Using what you now know about the structural features of a persuasive letter, piece together the ‘Writing a Wrong’ example letter and label it with the different features. </a:t>
            </a:r>
            <a:endParaRPr lang="en-GB" sz="2000" dirty="0">
              <a:solidFill>
                <a:srgbClr val="F40041"/>
              </a:solidFill>
              <a:latin typeface="KG Second Chances Solid" panose="02000000000000000000" pitchFamily="2"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781714">
            <a:off x="3847256" y="2982687"/>
            <a:ext cx="1934049" cy="2793626"/>
          </a:xfrm>
          <a:prstGeom prst="rect">
            <a:avLst/>
          </a:prstGeom>
          <a:ln w="19050">
            <a:solidFill>
              <a:schemeClr val="tx1"/>
            </a:solidFill>
          </a:ln>
        </p:spPr>
      </p:pic>
      <p:sp>
        <p:nvSpPr>
          <p:cNvPr id="9" name="TextBox 8"/>
          <p:cNvSpPr txBox="1"/>
          <p:nvPr/>
        </p:nvSpPr>
        <p:spPr>
          <a:xfrm>
            <a:off x="368160" y="6064071"/>
            <a:ext cx="9169677" cy="523220"/>
          </a:xfrm>
          <a:prstGeom prst="rect">
            <a:avLst/>
          </a:prstGeom>
          <a:noFill/>
        </p:spPr>
        <p:txBody>
          <a:bodyPr wrap="square" rtlCol="0">
            <a:spAutoFit/>
          </a:bodyPr>
          <a:lstStyle/>
          <a:p>
            <a:pPr algn="ctr"/>
            <a:r>
              <a:rPr lang="en-GB" sz="1400" dirty="0" smtClean="0">
                <a:solidFill>
                  <a:srgbClr val="F40041"/>
                </a:solidFill>
                <a:latin typeface="KG Second Chances Solid" panose="02000000000000000000" pitchFamily="2" charset="0"/>
              </a:rPr>
              <a:t>CHALLENGE – Quiz a friend on the different structural features. </a:t>
            </a:r>
          </a:p>
          <a:p>
            <a:pPr algn="ctr"/>
            <a:r>
              <a:rPr lang="en-GB" sz="1400" dirty="0" smtClean="0">
                <a:solidFill>
                  <a:srgbClr val="F40041"/>
                </a:solidFill>
                <a:latin typeface="KG Second Chances Solid" panose="02000000000000000000" pitchFamily="2" charset="0"/>
              </a:rPr>
              <a:t>You could even write clues about each feature for them to solve.   </a:t>
            </a:r>
            <a:endParaRPr lang="en-GB" sz="1400" dirty="0">
              <a:solidFill>
                <a:srgbClr val="F40041"/>
              </a:solidFill>
              <a:latin typeface="KG Second Chances Solid" panose="02000000000000000000" pitchFamily="2" charset="0"/>
            </a:endParaRPr>
          </a:p>
        </p:txBody>
      </p:sp>
    </p:spTree>
    <p:extLst>
      <p:ext uri="{BB962C8B-B14F-4D97-AF65-F5344CB8AC3E}">
        <p14:creationId xmlns:p14="http://schemas.microsoft.com/office/powerpoint/2010/main" val="22989024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5464" y="117000"/>
            <a:ext cx="9575072" cy="66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p:cNvSpPr txBox="1"/>
          <p:nvPr/>
        </p:nvSpPr>
        <p:spPr>
          <a:xfrm>
            <a:off x="1431077" y="270842"/>
            <a:ext cx="7043846" cy="707886"/>
          </a:xfrm>
          <a:prstGeom prst="rect">
            <a:avLst/>
          </a:prstGeom>
          <a:noFill/>
        </p:spPr>
        <p:txBody>
          <a:bodyPr wrap="square" rtlCol="0">
            <a:spAutoFit/>
          </a:bodyPr>
          <a:lstStyle/>
          <a:p>
            <a:pPr algn="ctr"/>
            <a:r>
              <a:rPr lang="en-GB" sz="4000" dirty="0">
                <a:solidFill>
                  <a:schemeClr val="accent1">
                    <a:lumMod val="50000"/>
                  </a:schemeClr>
                </a:solidFill>
                <a:latin typeface="KG Second Chances Solid" panose="02000000000000000000" pitchFamily="2" charset="0"/>
              </a:rPr>
              <a:t>IMAGE CREDITS</a:t>
            </a:r>
          </a:p>
        </p:txBody>
      </p:sp>
      <p:graphicFrame>
        <p:nvGraphicFramePr>
          <p:cNvPr id="6" name="Table 5">
            <a:extLst>
              <a:ext uri="{FF2B5EF4-FFF2-40B4-BE49-F238E27FC236}">
                <a16:creationId xmlns:a16="http://schemas.microsoft.com/office/drawing/2014/main" id="{74445D36-D05B-6349-8F97-81CC28483DCC}"/>
              </a:ext>
            </a:extLst>
          </p:cNvPr>
          <p:cNvGraphicFramePr>
            <a:graphicFrameLocks noGrp="1"/>
          </p:cNvGraphicFramePr>
          <p:nvPr>
            <p:extLst>
              <p:ext uri="{D42A27DB-BD31-4B8C-83A1-F6EECF244321}">
                <p14:modId xmlns:p14="http://schemas.microsoft.com/office/powerpoint/2010/main" val="753719701"/>
              </p:ext>
            </p:extLst>
          </p:nvPr>
        </p:nvGraphicFramePr>
        <p:xfrm>
          <a:off x="535578" y="1403917"/>
          <a:ext cx="8428119" cy="4052487"/>
        </p:xfrm>
        <a:graphic>
          <a:graphicData uri="http://schemas.openxmlformats.org/drawingml/2006/table">
            <a:tbl>
              <a:tblPr firstRow="1" bandRow="1">
                <a:tableStyleId>{5940675A-B579-460E-94D1-54222C63F5DA}</a:tableStyleId>
              </a:tblPr>
              <a:tblGrid>
                <a:gridCol w="966653">
                  <a:extLst>
                    <a:ext uri="{9D8B030D-6E8A-4147-A177-3AD203B41FA5}">
                      <a16:colId xmlns:a16="http://schemas.microsoft.com/office/drawing/2014/main" val="2797114442"/>
                    </a:ext>
                  </a:extLst>
                </a:gridCol>
                <a:gridCol w="2194559">
                  <a:extLst>
                    <a:ext uri="{9D8B030D-6E8A-4147-A177-3AD203B41FA5}">
                      <a16:colId xmlns:a16="http://schemas.microsoft.com/office/drawing/2014/main" val="2159196442"/>
                    </a:ext>
                  </a:extLst>
                </a:gridCol>
                <a:gridCol w="5266907">
                  <a:extLst>
                    <a:ext uri="{9D8B030D-6E8A-4147-A177-3AD203B41FA5}">
                      <a16:colId xmlns:a16="http://schemas.microsoft.com/office/drawing/2014/main" val="2857316932"/>
                    </a:ext>
                  </a:extLst>
                </a:gridCol>
              </a:tblGrid>
              <a:tr h="311572">
                <a:tc>
                  <a:txBody>
                    <a:bodyPr/>
                    <a:lstStyle/>
                    <a:p>
                      <a:pPr algn="l"/>
                      <a:r>
                        <a:rPr lang="en-US" sz="1400" b="1" dirty="0" smtClean="0">
                          <a:solidFill>
                            <a:schemeClr val="accent1">
                              <a:lumMod val="50000"/>
                            </a:schemeClr>
                          </a:solidFill>
                          <a:latin typeface="Century Gothic" panose="020B0502020202020204" pitchFamily="34" charset="0"/>
                        </a:rPr>
                        <a:t>Slide(s)</a:t>
                      </a:r>
                      <a:endParaRPr lang="en-US" sz="1400" b="1" dirty="0">
                        <a:solidFill>
                          <a:schemeClr val="accent1">
                            <a:lumMod val="50000"/>
                          </a:schemeClr>
                        </a:solidFill>
                        <a:latin typeface="Century Gothic" panose="020B0502020202020204" pitchFamily="34" charset="0"/>
                      </a:endParaRPr>
                    </a:p>
                  </a:txBody>
                  <a:tcPr marL="91441" marR="914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1400" b="1" dirty="0" smtClean="0">
                          <a:solidFill>
                            <a:schemeClr val="accent1">
                              <a:lumMod val="50000"/>
                            </a:schemeClr>
                          </a:solidFill>
                          <a:latin typeface="Century Gothic" panose="020B0502020202020204" pitchFamily="34" charset="0"/>
                        </a:rPr>
                        <a:t>Photo</a:t>
                      </a:r>
                      <a:endParaRPr lang="en-US" sz="1400" b="1" dirty="0">
                        <a:solidFill>
                          <a:schemeClr val="accent1">
                            <a:lumMod val="50000"/>
                          </a:schemeClr>
                        </a:solidFill>
                        <a:latin typeface="Century Gothic" panose="020B0502020202020204" pitchFamily="34" charset="0"/>
                      </a:endParaRPr>
                    </a:p>
                  </a:txBody>
                  <a:tcPr marL="91441" marR="914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1400" b="1">
                          <a:solidFill>
                            <a:schemeClr val="accent1">
                              <a:lumMod val="50000"/>
                            </a:schemeClr>
                          </a:solidFill>
                          <a:latin typeface="Century Gothic" panose="020B0502020202020204" pitchFamily="34" charset="0"/>
                        </a:rPr>
                        <a:t>Attribution</a:t>
                      </a:r>
                    </a:p>
                  </a:txBody>
                  <a:tcPr marL="91441" marR="91441">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06762883"/>
                  </a:ext>
                </a:extLst>
              </a:tr>
              <a:tr h="281138">
                <a:tc>
                  <a:txBody>
                    <a:bodyPr/>
                    <a:lstStyle/>
                    <a:p>
                      <a:pPr algn="l"/>
                      <a:r>
                        <a:rPr lang="en-US" sz="1200" dirty="0" smtClean="0">
                          <a:solidFill>
                            <a:schemeClr val="accent1">
                              <a:lumMod val="50000"/>
                            </a:schemeClr>
                          </a:solidFill>
                          <a:latin typeface="Century Gothic" panose="020B0502020202020204" pitchFamily="34" charset="0"/>
                        </a:rPr>
                        <a:t>5,6 </a:t>
                      </a:r>
                      <a:endParaRPr lang="en-US" sz="1200" dirty="0">
                        <a:solidFill>
                          <a:schemeClr val="accent1">
                            <a:lumMod val="50000"/>
                          </a:schemeClr>
                        </a:solidFill>
                        <a:latin typeface="Century Gothic" panose="020B0502020202020204" pitchFamily="34" charset="0"/>
                      </a:endParaRPr>
                    </a:p>
                  </a:txBody>
                  <a:tcPr marL="91441" marR="914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1200" dirty="0" smtClean="0">
                          <a:solidFill>
                            <a:schemeClr val="accent1">
                              <a:lumMod val="50000"/>
                            </a:schemeClr>
                          </a:solidFill>
                          <a:latin typeface="Century Gothic" panose="020B0502020202020204" pitchFamily="34" charset="0"/>
                        </a:rPr>
                        <a:t>Arrows</a:t>
                      </a:r>
                      <a:r>
                        <a:rPr lang="en-US" sz="1200" baseline="0" dirty="0" smtClean="0">
                          <a:solidFill>
                            <a:schemeClr val="accent1">
                              <a:lumMod val="50000"/>
                            </a:schemeClr>
                          </a:solidFill>
                          <a:latin typeface="Century Gothic" panose="020B0502020202020204" pitchFamily="34" charset="0"/>
                        </a:rPr>
                        <a:t> </a:t>
                      </a:r>
                      <a:endParaRPr lang="en-US" sz="1200" dirty="0">
                        <a:solidFill>
                          <a:schemeClr val="accent1">
                            <a:lumMod val="50000"/>
                          </a:schemeClr>
                        </a:solidFill>
                        <a:latin typeface="Century Gothic" panose="020B0502020202020204" pitchFamily="34" charset="0"/>
                      </a:endParaRPr>
                    </a:p>
                  </a:txBody>
                  <a:tcPr marL="91441" marR="914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err="1" smtClean="0">
                          <a:solidFill>
                            <a:schemeClr val="accent1">
                              <a:lumMod val="50000"/>
                            </a:schemeClr>
                          </a:solidFill>
                          <a:latin typeface="Century Gothic" panose="020B0502020202020204" pitchFamily="34" charset="0"/>
                        </a:rPr>
                        <a:t>Brgfx</a:t>
                      </a:r>
                      <a:r>
                        <a:rPr lang="en-US" sz="1200" b="0" dirty="0" smtClean="0">
                          <a:solidFill>
                            <a:schemeClr val="accent1">
                              <a:lumMod val="50000"/>
                            </a:schemeClr>
                          </a:solidFill>
                          <a:latin typeface="Century Gothic" panose="020B0502020202020204" pitchFamily="34" charset="0"/>
                        </a:rPr>
                        <a:t> at freepik.com</a:t>
                      </a:r>
                      <a:endParaRPr lang="en-US" sz="1200" b="0" dirty="0">
                        <a:solidFill>
                          <a:schemeClr val="accent1">
                            <a:lumMod val="50000"/>
                          </a:schemeClr>
                        </a:solidFill>
                        <a:latin typeface="Century Gothic" panose="020B0502020202020204" pitchFamily="34" charset="0"/>
                      </a:endParaRPr>
                    </a:p>
                  </a:txBody>
                  <a:tcPr marL="91441" marR="91441">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33192136"/>
                  </a:ext>
                </a:extLst>
              </a:tr>
              <a:tr h="281138">
                <a:tc>
                  <a:txBody>
                    <a:bodyPr/>
                    <a:lstStyle/>
                    <a:p>
                      <a:pPr algn="l"/>
                      <a:endParaRPr lang="en-US" sz="1200" dirty="0">
                        <a:solidFill>
                          <a:schemeClr val="accent1">
                            <a:lumMod val="50000"/>
                          </a:schemeClr>
                        </a:solidFill>
                        <a:latin typeface="Century Gothic" panose="020B0502020202020204" pitchFamily="34" charset="0"/>
                      </a:endParaRPr>
                    </a:p>
                  </a:txBody>
                  <a:tcPr marL="91441" marR="914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endParaRPr lang="en-US" sz="1200" dirty="0">
                        <a:solidFill>
                          <a:schemeClr val="accent1">
                            <a:lumMod val="50000"/>
                          </a:schemeClr>
                        </a:solidFill>
                        <a:latin typeface="Century Gothic" panose="020B0502020202020204" pitchFamily="34" charset="0"/>
                      </a:endParaRPr>
                    </a:p>
                  </a:txBody>
                  <a:tcPr marL="91441" marR="914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362" rtl="0" eaLnBrk="1" fontAlgn="auto" latinLnBrk="0" hangingPunct="1">
                        <a:lnSpc>
                          <a:spcPct val="100000"/>
                        </a:lnSpc>
                        <a:spcBef>
                          <a:spcPts val="0"/>
                        </a:spcBef>
                        <a:spcAft>
                          <a:spcPts val="0"/>
                        </a:spcAft>
                        <a:buClrTx/>
                        <a:buSzTx/>
                        <a:buFontTx/>
                        <a:buNone/>
                        <a:tabLst/>
                        <a:defRPr/>
                      </a:pPr>
                      <a:endParaRPr lang="en-US" sz="1200" b="0" dirty="0" smtClean="0">
                        <a:solidFill>
                          <a:schemeClr val="accent1">
                            <a:lumMod val="50000"/>
                          </a:schemeClr>
                        </a:solidFill>
                        <a:latin typeface="Century Gothic" panose="020B0502020202020204" pitchFamily="34" charset="0"/>
                      </a:endParaRPr>
                    </a:p>
                  </a:txBody>
                  <a:tcPr marL="91441" marR="91441">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70637694"/>
                  </a:ext>
                </a:extLst>
              </a:tr>
              <a:tr h="281138">
                <a:tc>
                  <a:txBody>
                    <a:bodyPr/>
                    <a:lstStyle/>
                    <a:p>
                      <a:pPr algn="l"/>
                      <a:endParaRPr lang="en-US" sz="1200" dirty="0">
                        <a:solidFill>
                          <a:schemeClr val="accent1">
                            <a:lumMod val="50000"/>
                          </a:schemeClr>
                        </a:solidFill>
                        <a:latin typeface="Century Gothic" panose="020B0502020202020204" pitchFamily="34" charset="0"/>
                      </a:endParaRPr>
                    </a:p>
                  </a:txBody>
                  <a:tcPr marL="91441" marR="914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lang="en-US" sz="1200" dirty="0">
                        <a:solidFill>
                          <a:schemeClr val="accent1">
                            <a:lumMod val="50000"/>
                          </a:schemeClr>
                        </a:solidFill>
                        <a:latin typeface="Century Gothic" panose="020B0502020202020204" pitchFamily="34" charset="0"/>
                      </a:endParaRPr>
                    </a:p>
                  </a:txBody>
                  <a:tcPr marL="91441" marR="914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362" rtl="0" eaLnBrk="1" fontAlgn="auto" latinLnBrk="0" hangingPunct="1">
                        <a:lnSpc>
                          <a:spcPct val="100000"/>
                        </a:lnSpc>
                        <a:spcBef>
                          <a:spcPts val="0"/>
                        </a:spcBef>
                        <a:spcAft>
                          <a:spcPts val="0"/>
                        </a:spcAft>
                        <a:buClrTx/>
                        <a:buSzTx/>
                        <a:buFontTx/>
                        <a:buNone/>
                        <a:tabLst/>
                        <a:defRPr/>
                      </a:pPr>
                      <a:endParaRPr lang="en-US" sz="1200" b="0" u="none" dirty="0" smtClean="0">
                        <a:solidFill>
                          <a:schemeClr val="accent1">
                            <a:lumMod val="50000"/>
                          </a:schemeClr>
                        </a:solidFill>
                        <a:latin typeface="Century Gothic" panose="020B0502020202020204" pitchFamily="34" charset="0"/>
                      </a:endParaRPr>
                    </a:p>
                  </a:txBody>
                  <a:tcPr marL="91441" marR="91441">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44611327"/>
                  </a:ext>
                </a:extLst>
              </a:tr>
              <a:tr h="281138">
                <a:tc>
                  <a:txBody>
                    <a:bodyPr/>
                    <a:lstStyle/>
                    <a:p>
                      <a:pPr algn="l"/>
                      <a:endParaRPr lang="en-US" sz="1200" dirty="0">
                        <a:solidFill>
                          <a:schemeClr val="accent1">
                            <a:lumMod val="50000"/>
                          </a:schemeClr>
                        </a:solidFill>
                        <a:latin typeface="Century Gothic" panose="020B0502020202020204" pitchFamily="34" charset="0"/>
                      </a:endParaRPr>
                    </a:p>
                  </a:txBody>
                  <a:tcPr marL="91441" marR="914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lang="en-US" sz="1200" dirty="0">
                        <a:solidFill>
                          <a:schemeClr val="accent1">
                            <a:lumMod val="50000"/>
                          </a:schemeClr>
                        </a:solidFill>
                        <a:latin typeface="Century Gothic" panose="020B0502020202020204" pitchFamily="34" charset="0"/>
                      </a:endParaRPr>
                    </a:p>
                  </a:txBody>
                  <a:tcPr marL="91441" marR="914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lang="en-US" sz="1200" b="0" u="none" dirty="0" smtClean="0">
                        <a:solidFill>
                          <a:schemeClr val="accent1">
                            <a:lumMod val="50000"/>
                          </a:schemeClr>
                        </a:solidFill>
                        <a:latin typeface="Century Gothic" panose="020B0502020202020204" pitchFamily="34" charset="0"/>
                      </a:endParaRPr>
                    </a:p>
                  </a:txBody>
                  <a:tcPr marL="91441" marR="91441">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60504391"/>
                  </a:ext>
                </a:extLst>
              </a:tr>
              <a:tr h="290707">
                <a:tc>
                  <a:txBody>
                    <a:bodyPr/>
                    <a:lstStyle/>
                    <a:p>
                      <a:pPr algn="l"/>
                      <a:endParaRPr lang="en-US" sz="1200" dirty="0">
                        <a:solidFill>
                          <a:schemeClr val="accent1">
                            <a:lumMod val="50000"/>
                          </a:schemeClr>
                        </a:solidFill>
                        <a:latin typeface="Century Gothic" panose="020B0502020202020204" pitchFamily="34" charset="0"/>
                      </a:endParaRPr>
                    </a:p>
                  </a:txBody>
                  <a:tcPr marL="91441" marR="914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lang="en-US" sz="1200" dirty="0">
                        <a:solidFill>
                          <a:schemeClr val="accent1">
                            <a:lumMod val="50000"/>
                          </a:schemeClr>
                        </a:solidFill>
                        <a:latin typeface="Century Gothic" panose="020B0502020202020204" pitchFamily="34" charset="0"/>
                      </a:endParaRPr>
                    </a:p>
                  </a:txBody>
                  <a:tcPr marL="91441" marR="914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lang="en-US" sz="1200" b="0" dirty="0" smtClean="0">
                        <a:solidFill>
                          <a:schemeClr val="accent1">
                            <a:lumMod val="50000"/>
                          </a:schemeClr>
                        </a:solidFill>
                        <a:latin typeface="Century Gothic" panose="020B0502020202020204" pitchFamily="34" charset="0"/>
                      </a:endParaRPr>
                    </a:p>
                  </a:txBody>
                  <a:tcPr marL="91441" marR="91441">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89193727"/>
                  </a:ext>
                </a:extLst>
              </a:tr>
              <a:tr h="290707">
                <a:tc>
                  <a:txBody>
                    <a:bodyPr/>
                    <a:lstStyle/>
                    <a:p>
                      <a:pPr algn="l"/>
                      <a:endParaRPr lang="en-US" sz="1200" dirty="0">
                        <a:solidFill>
                          <a:schemeClr val="accent1">
                            <a:lumMod val="50000"/>
                          </a:schemeClr>
                        </a:solidFill>
                        <a:latin typeface="Century Gothic" panose="020B0502020202020204" pitchFamily="34" charset="0"/>
                      </a:endParaRPr>
                    </a:p>
                  </a:txBody>
                  <a:tcPr marL="91441" marR="914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lang="en-US" sz="1200" dirty="0">
                        <a:solidFill>
                          <a:schemeClr val="accent1">
                            <a:lumMod val="50000"/>
                          </a:schemeClr>
                        </a:solidFill>
                        <a:latin typeface="Century Gothic" panose="020B0502020202020204" pitchFamily="34" charset="0"/>
                      </a:endParaRPr>
                    </a:p>
                  </a:txBody>
                  <a:tcPr marL="91441" marR="914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lang="en-US" sz="1200" b="0" dirty="0" smtClean="0">
                        <a:solidFill>
                          <a:schemeClr val="accent1">
                            <a:lumMod val="50000"/>
                          </a:schemeClr>
                        </a:solidFill>
                        <a:latin typeface="Century Gothic" panose="020B0502020202020204" pitchFamily="34" charset="0"/>
                      </a:endParaRPr>
                    </a:p>
                  </a:txBody>
                  <a:tcPr marL="91441" marR="91441">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55022767"/>
                  </a:ext>
                </a:extLst>
              </a:tr>
              <a:tr h="290707">
                <a:tc>
                  <a:txBody>
                    <a:bodyPr/>
                    <a:lstStyle/>
                    <a:p>
                      <a:pPr algn="l"/>
                      <a:endParaRPr lang="en-US" sz="1200" dirty="0">
                        <a:solidFill>
                          <a:schemeClr val="accent1">
                            <a:lumMod val="50000"/>
                          </a:schemeClr>
                        </a:solidFill>
                        <a:latin typeface="Century Gothic" panose="020B0502020202020204" pitchFamily="34" charset="0"/>
                      </a:endParaRPr>
                    </a:p>
                  </a:txBody>
                  <a:tcPr marL="91441" marR="914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lang="en-US" sz="1200" dirty="0">
                        <a:solidFill>
                          <a:schemeClr val="accent1">
                            <a:lumMod val="50000"/>
                          </a:schemeClr>
                        </a:solidFill>
                        <a:latin typeface="Century Gothic" panose="020B0502020202020204" pitchFamily="34" charset="0"/>
                      </a:endParaRPr>
                    </a:p>
                  </a:txBody>
                  <a:tcPr marL="91441" marR="914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lang="en-US" sz="1200" b="0" dirty="0" smtClean="0">
                        <a:solidFill>
                          <a:schemeClr val="accent1">
                            <a:lumMod val="50000"/>
                          </a:schemeClr>
                        </a:solidFill>
                        <a:latin typeface="Century Gothic" panose="020B0502020202020204" pitchFamily="34" charset="0"/>
                      </a:endParaRPr>
                    </a:p>
                  </a:txBody>
                  <a:tcPr marL="91441" marR="91441">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77168633"/>
                  </a:ext>
                </a:extLst>
              </a:tr>
              <a:tr h="290707">
                <a:tc>
                  <a:txBody>
                    <a:bodyPr/>
                    <a:lstStyle/>
                    <a:p>
                      <a:pPr algn="l"/>
                      <a:endParaRPr lang="en-US" sz="1200" dirty="0">
                        <a:solidFill>
                          <a:schemeClr val="accent1">
                            <a:lumMod val="50000"/>
                          </a:schemeClr>
                        </a:solidFill>
                        <a:latin typeface="Century Gothic" panose="020B0502020202020204" pitchFamily="34" charset="0"/>
                      </a:endParaRPr>
                    </a:p>
                  </a:txBody>
                  <a:tcPr marL="91441" marR="914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lang="en-US" sz="1200" dirty="0">
                        <a:solidFill>
                          <a:schemeClr val="accent1">
                            <a:lumMod val="50000"/>
                          </a:schemeClr>
                        </a:solidFill>
                        <a:latin typeface="Century Gothic" panose="020B0502020202020204" pitchFamily="34" charset="0"/>
                      </a:endParaRPr>
                    </a:p>
                  </a:txBody>
                  <a:tcPr marL="91441" marR="914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lang="en-US" sz="1200" dirty="0" smtClean="0">
                        <a:solidFill>
                          <a:schemeClr val="accent1">
                            <a:lumMod val="50000"/>
                          </a:schemeClr>
                        </a:solidFill>
                        <a:latin typeface="Century Gothic" panose="020B0502020202020204" pitchFamily="34" charset="0"/>
                      </a:endParaRPr>
                    </a:p>
                  </a:txBody>
                  <a:tcPr marL="91441" marR="91441">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93170029"/>
                  </a:ext>
                </a:extLst>
              </a:tr>
              <a:tr h="290707">
                <a:tc>
                  <a:txBody>
                    <a:bodyPr/>
                    <a:lstStyle/>
                    <a:p>
                      <a:pPr algn="l"/>
                      <a:endParaRPr lang="en-US" sz="1200" dirty="0">
                        <a:solidFill>
                          <a:schemeClr val="accent1">
                            <a:lumMod val="50000"/>
                          </a:schemeClr>
                        </a:solidFill>
                        <a:latin typeface="Century Gothic" panose="020B0502020202020204" pitchFamily="34" charset="0"/>
                      </a:endParaRPr>
                    </a:p>
                  </a:txBody>
                  <a:tcPr marL="91441" marR="914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lang="en-US" sz="1200" dirty="0">
                        <a:solidFill>
                          <a:schemeClr val="accent1">
                            <a:lumMod val="50000"/>
                          </a:schemeClr>
                        </a:solidFill>
                        <a:latin typeface="Century Gothic" panose="020B0502020202020204" pitchFamily="34" charset="0"/>
                      </a:endParaRPr>
                    </a:p>
                  </a:txBody>
                  <a:tcPr marL="91441" marR="914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lang="en-US" sz="1200" b="0" dirty="0" smtClean="0">
                        <a:solidFill>
                          <a:schemeClr val="accent1">
                            <a:lumMod val="50000"/>
                          </a:schemeClr>
                        </a:solidFill>
                        <a:latin typeface="Century Gothic" panose="020B0502020202020204" pitchFamily="34" charset="0"/>
                      </a:endParaRPr>
                    </a:p>
                  </a:txBody>
                  <a:tcPr marL="91441" marR="91441">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98249194"/>
                  </a:ext>
                </a:extLst>
              </a:tr>
              <a:tr h="290707">
                <a:tc>
                  <a:txBody>
                    <a:bodyPr/>
                    <a:lstStyle/>
                    <a:p>
                      <a:pPr algn="l"/>
                      <a:endParaRPr lang="en-US" sz="1200" dirty="0">
                        <a:solidFill>
                          <a:schemeClr val="accent1">
                            <a:lumMod val="50000"/>
                          </a:schemeClr>
                        </a:solidFill>
                        <a:latin typeface="Century Gothic" panose="020B0502020202020204" pitchFamily="34" charset="0"/>
                      </a:endParaRPr>
                    </a:p>
                  </a:txBody>
                  <a:tcPr marL="91441" marR="914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lang="en-US" sz="1200" dirty="0">
                        <a:solidFill>
                          <a:schemeClr val="accent1">
                            <a:lumMod val="50000"/>
                          </a:schemeClr>
                        </a:solidFill>
                        <a:latin typeface="Century Gothic" panose="020B0502020202020204" pitchFamily="34" charset="0"/>
                      </a:endParaRPr>
                    </a:p>
                  </a:txBody>
                  <a:tcPr marL="91441" marR="914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lang="en-US" sz="1200" b="0" dirty="0" smtClean="0">
                        <a:solidFill>
                          <a:schemeClr val="accent1">
                            <a:lumMod val="50000"/>
                          </a:schemeClr>
                        </a:solidFill>
                        <a:latin typeface="Century Gothic" panose="020B0502020202020204" pitchFamily="34" charset="0"/>
                      </a:endParaRPr>
                    </a:p>
                  </a:txBody>
                  <a:tcPr marL="91441" marR="91441">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26884785"/>
                  </a:ext>
                </a:extLst>
              </a:tr>
              <a:tr h="290707">
                <a:tc>
                  <a:txBody>
                    <a:bodyPr/>
                    <a:lstStyle/>
                    <a:p>
                      <a:pPr algn="l"/>
                      <a:endParaRPr lang="en-US" sz="1200" dirty="0">
                        <a:solidFill>
                          <a:schemeClr val="accent1">
                            <a:lumMod val="50000"/>
                          </a:schemeClr>
                        </a:solidFill>
                        <a:latin typeface="Century Gothic" panose="020B0502020202020204" pitchFamily="34" charset="0"/>
                      </a:endParaRPr>
                    </a:p>
                  </a:txBody>
                  <a:tcPr marL="91441" marR="914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lang="en-US" sz="1200" dirty="0">
                        <a:solidFill>
                          <a:schemeClr val="accent1">
                            <a:lumMod val="50000"/>
                          </a:schemeClr>
                        </a:solidFill>
                        <a:latin typeface="Century Gothic" panose="020B0502020202020204" pitchFamily="34" charset="0"/>
                      </a:endParaRPr>
                    </a:p>
                  </a:txBody>
                  <a:tcPr marL="91441" marR="914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lang="en-US" sz="1200" dirty="0" smtClean="0">
                        <a:solidFill>
                          <a:schemeClr val="accent1">
                            <a:lumMod val="50000"/>
                          </a:schemeClr>
                        </a:solidFill>
                        <a:latin typeface="Century Gothic" panose="020B0502020202020204" pitchFamily="34" charset="0"/>
                      </a:endParaRPr>
                    </a:p>
                  </a:txBody>
                  <a:tcPr marL="91441" marR="91441">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01014610"/>
                  </a:ext>
                </a:extLst>
              </a:tr>
              <a:tr h="290707">
                <a:tc>
                  <a:txBody>
                    <a:bodyPr/>
                    <a:lstStyle/>
                    <a:p>
                      <a:pPr algn="l"/>
                      <a:endParaRPr lang="en-US" sz="1200">
                        <a:solidFill>
                          <a:schemeClr val="accent1">
                            <a:lumMod val="50000"/>
                          </a:schemeClr>
                        </a:solidFill>
                        <a:latin typeface="Century Gothic" panose="020B0502020202020204" pitchFamily="34" charset="0"/>
                      </a:endParaRPr>
                    </a:p>
                  </a:txBody>
                  <a:tcPr marL="91441" marR="914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lang="en-US" sz="1200">
                        <a:solidFill>
                          <a:schemeClr val="accent1">
                            <a:lumMod val="50000"/>
                          </a:schemeClr>
                        </a:solidFill>
                        <a:latin typeface="Century Gothic" panose="020B0502020202020204" pitchFamily="34" charset="0"/>
                      </a:endParaRPr>
                    </a:p>
                  </a:txBody>
                  <a:tcPr marL="91441" marR="914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lang="en-US" sz="1200">
                        <a:solidFill>
                          <a:schemeClr val="accent1">
                            <a:lumMod val="50000"/>
                          </a:schemeClr>
                        </a:solidFill>
                        <a:latin typeface="Century Gothic" panose="020B0502020202020204" pitchFamily="34" charset="0"/>
                      </a:endParaRPr>
                    </a:p>
                  </a:txBody>
                  <a:tcPr marL="91441" marR="91441">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4702423"/>
                  </a:ext>
                </a:extLst>
              </a:tr>
              <a:tr h="290707">
                <a:tc>
                  <a:txBody>
                    <a:bodyPr/>
                    <a:lstStyle/>
                    <a:p>
                      <a:pPr algn="l"/>
                      <a:endParaRPr lang="en-US" sz="1200">
                        <a:solidFill>
                          <a:schemeClr val="accent1">
                            <a:lumMod val="50000"/>
                          </a:schemeClr>
                        </a:solidFill>
                        <a:latin typeface="Century Gothic" panose="020B0502020202020204" pitchFamily="34" charset="0"/>
                      </a:endParaRPr>
                    </a:p>
                  </a:txBody>
                  <a:tcPr marL="91441" marR="914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lang="en-US" sz="1200">
                        <a:solidFill>
                          <a:schemeClr val="accent1">
                            <a:lumMod val="50000"/>
                          </a:schemeClr>
                        </a:solidFill>
                        <a:latin typeface="Century Gothic" panose="020B0502020202020204" pitchFamily="34" charset="0"/>
                      </a:endParaRPr>
                    </a:p>
                  </a:txBody>
                  <a:tcPr marL="91441" marR="914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lang="en-US" sz="1200" dirty="0">
                        <a:solidFill>
                          <a:schemeClr val="accent1">
                            <a:lumMod val="50000"/>
                          </a:schemeClr>
                        </a:solidFill>
                        <a:latin typeface="Century Gothic" panose="020B0502020202020204" pitchFamily="34" charset="0"/>
                      </a:endParaRPr>
                    </a:p>
                  </a:txBody>
                  <a:tcPr marL="91441" marR="91441">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25647701"/>
                  </a:ext>
                </a:extLst>
              </a:tr>
            </a:tbl>
          </a:graphicData>
        </a:graphic>
      </p:graphicFrame>
    </p:spTree>
    <p:extLst>
      <p:ext uri="{BB962C8B-B14F-4D97-AF65-F5344CB8AC3E}">
        <p14:creationId xmlns:p14="http://schemas.microsoft.com/office/powerpoint/2010/main" val="7567469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20774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6198</TotalTime>
  <Words>430</Words>
  <Application>Microsoft Office PowerPoint</Application>
  <PresentationFormat>A4 Paper (210x297 mm)</PresentationFormat>
  <Paragraphs>54</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Century Gothic</vt:lpstr>
      <vt:lpstr>KG Second Chances Sketch</vt:lpstr>
      <vt:lpstr>KG Second Chances Solid</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Allyce</dc:creator>
  <cp:lastModifiedBy>Allyce</cp:lastModifiedBy>
  <cp:revision>124</cp:revision>
  <dcterms:created xsi:type="dcterms:W3CDTF">2021-11-02T19:40:07Z</dcterms:created>
  <dcterms:modified xsi:type="dcterms:W3CDTF">2022-08-30T21:38:26Z</dcterms:modified>
</cp:coreProperties>
</file>