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5" r:id="rId3"/>
    <p:sldId id="266" r:id="rId4"/>
    <p:sldId id="262" r:id="rId5"/>
    <p:sldId id="264" r:id="rId6"/>
    <p:sldId id="258" r:id="rId7"/>
    <p:sldId id="259"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74"/>
  </p:normalViewPr>
  <p:slideViewPr>
    <p:cSldViewPr snapToGrid="0">
      <p:cViewPr varScale="1">
        <p:scale>
          <a:sx n="124" d="100"/>
          <a:sy n="124" d="100"/>
        </p:scale>
        <p:origin x="616" y="168"/>
      </p:cViewPr>
      <p:guideLst/>
    </p:cSldViewPr>
  </p:slideViewPr>
  <p:outlineViewPr>
    <p:cViewPr>
      <p:scale>
        <a:sx n="33" d="100"/>
        <a:sy n="33" d="100"/>
      </p:scale>
      <p:origin x="0" y="-3608"/>
    </p:cViewPr>
  </p:outlineViewPr>
  <p:notesTextViewPr>
    <p:cViewPr>
      <p:scale>
        <a:sx n="1" d="1"/>
        <a:sy n="1" d="1"/>
      </p:scale>
      <p:origin x="0" y="0"/>
    </p:cViewPr>
  </p:notesTextViewPr>
  <p:notesViewPr>
    <p:cSldViewPr snapToGrid="0">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6"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6F345-A4A7-B248-8BED-ED8AC69E7350}" type="datetimeFigureOut">
              <a:rPr lang="en-US" smtClean="0"/>
              <a:t>8/25/18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BFA9A-C903-6643-AB15-EBBDE07E702C}" type="slidenum">
              <a:rPr lang="en-US" smtClean="0"/>
              <a:t>‹#›</a:t>
            </a:fld>
            <a:endParaRPr lang="en-US"/>
          </a:p>
        </p:txBody>
      </p:sp>
    </p:spTree>
    <p:extLst>
      <p:ext uri="{BB962C8B-B14F-4D97-AF65-F5344CB8AC3E}">
        <p14:creationId xmlns:p14="http://schemas.microsoft.com/office/powerpoint/2010/main" val="1593556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4BFA9A-C903-6643-AB15-EBBDE07E702C}" type="slidenum">
              <a:rPr lang="en-US" smtClean="0"/>
              <a:t>2</a:t>
            </a:fld>
            <a:endParaRPr lang="en-US"/>
          </a:p>
        </p:txBody>
      </p:sp>
    </p:spTree>
    <p:extLst>
      <p:ext uri="{BB962C8B-B14F-4D97-AF65-F5344CB8AC3E}">
        <p14:creationId xmlns:p14="http://schemas.microsoft.com/office/powerpoint/2010/main" val="163455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4BFA9A-C903-6643-AB15-EBBDE07E702C}" type="slidenum">
              <a:rPr lang="en-US" smtClean="0"/>
              <a:t>3</a:t>
            </a:fld>
            <a:endParaRPr lang="en-US"/>
          </a:p>
        </p:txBody>
      </p:sp>
    </p:spTree>
    <p:extLst>
      <p:ext uri="{BB962C8B-B14F-4D97-AF65-F5344CB8AC3E}">
        <p14:creationId xmlns:p14="http://schemas.microsoft.com/office/powerpoint/2010/main" val="142157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4BFA9A-C903-6643-AB15-EBBDE07E702C}" type="slidenum">
              <a:rPr lang="en-US" smtClean="0"/>
              <a:t>4</a:t>
            </a:fld>
            <a:endParaRPr lang="en-US"/>
          </a:p>
        </p:txBody>
      </p:sp>
    </p:spTree>
    <p:extLst>
      <p:ext uri="{BB962C8B-B14F-4D97-AF65-F5344CB8AC3E}">
        <p14:creationId xmlns:p14="http://schemas.microsoft.com/office/powerpoint/2010/main" val="1703772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4BFA9A-C903-6643-AB15-EBBDE07E702C}" type="slidenum">
              <a:rPr lang="en-US" smtClean="0"/>
              <a:t>5</a:t>
            </a:fld>
            <a:endParaRPr lang="en-US"/>
          </a:p>
        </p:txBody>
      </p:sp>
    </p:spTree>
    <p:extLst>
      <p:ext uri="{BB962C8B-B14F-4D97-AF65-F5344CB8AC3E}">
        <p14:creationId xmlns:p14="http://schemas.microsoft.com/office/powerpoint/2010/main" val="753256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4BFA9A-C903-6643-AB15-EBBDE07E702C}" type="slidenum">
              <a:rPr lang="en-US" smtClean="0"/>
              <a:t>6</a:t>
            </a:fld>
            <a:endParaRPr lang="en-US"/>
          </a:p>
        </p:txBody>
      </p:sp>
    </p:spTree>
    <p:extLst>
      <p:ext uri="{BB962C8B-B14F-4D97-AF65-F5344CB8AC3E}">
        <p14:creationId xmlns:p14="http://schemas.microsoft.com/office/powerpoint/2010/main" val="56845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4BFA9A-C903-6643-AB15-EBBDE07E702C}" type="slidenum">
              <a:rPr lang="en-US" smtClean="0"/>
              <a:t>7</a:t>
            </a:fld>
            <a:endParaRPr lang="en-US"/>
          </a:p>
        </p:txBody>
      </p:sp>
    </p:spTree>
    <p:extLst>
      <p:ext uri="{BB962C8B-B14F-4D97-AF65-F5344CB8AC3E}">
        <p14:creationId xmlns:p14="http://schemas.microsoft.com/office/powerpoint/2010/main" val="1950359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4BFA9A-C903-6643-AB15-EBBDE07E702C}" type="slidenum">
              <a:rPr lang="en-US" smtClean="0"/>
              <a:t>8</a:t>
            </a:fld>
            <a:endParaRPr lang="en-US"/>
          </a:p>
        </p:txBody>
      </p:sp>
    </p:spTree>
    <p:extLst>
      <p:ext uri="{BB962C8B-B14F-4D97-AF65-F5344CB8AC3E}">
        <p14:creationId xmlns:p14="http://schemas.microsoft.com/office/powerpoint/2010/main" val="493947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4BFA9A-C903-6643-AB15-EBBDE07E702C}" type="slidenum">
              <a:rPr lang="en-US" smtClean="0"/>
              <a:t>9</a:t>
            </a:fld>
            <a:endParaRPr lang="en-US"/>
          </a:p>
        </p:txBody>
      </p:sp>
    </p:spTree>
    <p:extLst>
      <p:ext uri="{BB962C8B-B14F-4D97-AF65-F5344CB8AC3E}">
        <p14:creationId xmlns:p14="http://schemas.microsoft.com/office/powerpoint/2010/main" val="1743790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8/25/18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8/25/18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8/25/18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8/25/18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8/25/18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8/25/18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8/25/18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8/25/18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8/25/18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8/25/18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8/25/18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8/25/18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0"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50000"/>
            <a:alpha val="99000"/>
          </a:schemeClr>
        </a:solidFill>
        <a:effectLst/>
      </p:bgPr>
    </p:bg>
    <p:spTree>
      <p:nvGrpSpPr>
        <p:cNvPr id="1" name=""/>
        <p:cNvGrpSpPr/>
        <p:nvPr/>
      </p:nvGrpSpPr>
      <p:grpSpPr>
        <a:xfrm>
          <a:off x="0" y="0"/>
          <a:ext cx="0" cy="0"/>
          <a:chOff x="0" y="0"/>
          <a:chExt cx="0" cy="0"/>
        </a:xfrm>
      </p:grpSpPr>
      <p:pic>
        <p:nvPicPr>
          <p:cNvPr id="1026" name="Picture 2" descr="Image result for plastic pollution meets sea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793"/>
            <a:ext cx="12312072" cy="6921793"/>
          </a:xfrm>
          <a:prstGeom prst="rect">
            <a:avLst/>
          </a:prstGeom>
          <a:blipFill>
            <a:blip r:embed="rId3"/>
            <a:stretch>
              <a:fillRect/>
            </a:stretch>
          </a:blipFill>
          <a:ln>
            <a:solidFill>
              <a:schemeClr val="bg2">
                <a:lumMod val="90000"/>
              </a:schemeClr>
            </a:solidFill>
          </a:ln>
        </p:spPr>
      </p:pic>
      <p:pic>
        <p:nvPicPr>
          <p:cNvPr id="1028" name="Picture 4" descr="Image result for plastic pollution meets sea li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46223">
            <a:off x="234407" y="379065"/>
            <a:ext cx="4378036" cy="28645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 y="4863830"/>
            <a:ext cx="8595911" cy="1750979"/>
          </a:xfrm>
        </p:spPr>
        <p:txBody>
          <a:bodyPr>
            <a:noAutofit/>
          </a:bodyPr>
          <a:lstStyle/>
          <a:p>
            <a:r>
              <a:rPr lang="en-GB" sz="5200" dirty="0">
                <a:solidFill>
                  <a:schemeClr val="bg1"/>
                </a:solidFill>
              </a:rPr>
              <a:t>A plastic ocean: plastic pollution</a:t>
            </a:r>
          </a:p>
        </p:txBody>
      </p:sp>
      <p:sp>
        <p:nvSpPr>
          <p:cNvPr id="3" name="Subtitle 2"/>
          <p:cNvSpPr>
            <a:spLocks noGrp="1"/>
          </p:cNvSpPr>
          <p:nvPr>
            <p:ph type="subTitle" idx="1"/>
          </p:nvPr>
        </p:nvSpPr>
        <p:spPr>
          <a:xfrm>
            <a:off x="8853791" y="5069896"/>
            <a:ext cx="3200400" cy="1463040"/>
          </a:xfrm>
        </p:spPr>
        <p:txBody>
          <a:bodyPr>
            <a:noAutofit/>
          </a:bodyPr>
          <a:lstStyle/>
          <a:p>
            <a:r>
              <a:rPr lang="en-GB" sz="4400" dirty="0">
                <a:solidFill>
                  <a:schemeClr val="bg1"/>
                </a:solidFill>
              </a:rPr>
              <a:t>What is plastic doing to our world?</a:t>
            </a:r>
          </a:p>
        </p:txBody>
      </p:sp>
      <p:pic>
        <p:nvPicPr>
          <p:cNvPr id="1030" name="Picture 6" descr="Image result for plastic pollution meets sea lif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63621">
            <a:off x="8824777" y="411149"/>
            <a:ext cx="2986223" cy="422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97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someone snorkeling">
            <a:extLst>
              <a:ext uri="{FF2B5EF4-FFF2-40B4-BE49-F238E27FC236}">
                <a16:creationId xmlns:a16="http://schemas.microsoft.com/office/drawing/2014/main" xmlns="" id="{B1A9913C-B9A0-47F1-87C7-B9217002EB5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
                    </a14:imgEffect>
                    <a14:imgEffect>
                      <a14:colorTemperature colorTemp="8228"/>
                    </a14:imgEffect>
                    <a14:imgEffect>
                      <a14:brightnessContrast bright="48000" contrast="3000"/>
                    </a14:imgEffect>
                  </a14:imgLayer>
                </a14:imgProps>
              </a:ext>
              <a:ext uri="{28A0092B-C50C-407E-A947-70E740481C1C}">
                <a14:useLocalDpi xmlns:a14="http://schemas.microsoft.com/office/drawing/2010/main" val="0"/>
              </a:ext>
            </a:extLst>
          </a:blip>
          <a:srcRect/>
          <a:stretch>
            <a:fillRect/>
          </a:stretch>
        </p:blipFill>
        <p:spPr bwMode="auto">
          <a:xfrm>
            <a:off x="-544538" y="-574586"/>
            <a:ext cx="12937787" cy="7788548"/>
          </a:xfrm>
          <a:prstGeom prst="rect">
            <a:avLst/>
          </a:prstGeom>
          <a:noFill/>
          <a:effectLst>
            <a:glow rad="127000">
              <a:schemeClr val="accent1">
                <a:alpha val="0"/>
              </a:schemeClr>
            </a:glow>
            <a:outerShdw blurRad="1130300" dist="50800" dir="5400000" algn="ctr" rotWithShape="0">
              <a:srgbClr val="000000">
                <a:alpha val="0"/>
              </a:srgbClr>
            </a:outerShdw>
            <a:reflection blurRad="1270000" stA="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AE6A1B79-7750-46C0-8A09-7DB1FAAA4CB4}"/>
              </a:ext>
            </a:extLst>
          </p:cNvPr>
          <p:cNvSpPr>
            <a:spLocks noGrp="1"/>
          </p:cNvSpPr>
          <p:nvPr>
            <p:ph idx="1"/>
          </p:nvPr>
        </p:nvSpPr>
        <p:spPr>
          <a:xfrm>
            <a:off x="157370" y="1610138"/>
            <a:ext cx="11877259" cy="4800600"/>
          </a:xfrm>
        </p:spPr>
        <p:txBody>
          <a:bodyPr>
            <a:normAutofit lnSpcReduction="10000"/>
          </a:bodyPr>
          <a:lstStyle/>
          <a:p>
            <a:r>
              <a:rPr lang="en-GB" sz="3000" dirty="0"/>
              <a:t>I love the ocean and the sea and I am a keen </a:t>
            </a:r>
            <a:r>
              <a:rPr lang="en-GB" sz="3000" dirty="0" err="1"/>
              <a:t>snorkeller</a:t>
            </a:r>
            <a:r>
              <a:rPr lang="en-GB" sz="3000" dirty="0"/>
              <a:t>. I enjoy swimming in the oceans when on holiday and I especially love eating seafood and fish! Now the beauty and adventure of the sea is quickly being destroyed by us. This is putting all these enjoyable things about the sea in danger. We have only discovered 8% of the sea and have managed to kill almost all of it. In 2016 The Great Barrier Reef in Australia was declared officially ‘dead’. Plastic pollution was one of the causes of this.</a:t>
            </a:r>
          </a:p>
          <a:p>
            <a:r>
              <a:rPr lang="en-GB" sz="3000" dirty="0"/>
              <a:t>The film ‘ A Plastic Ocean’ shows us how what we are doing to the oceans and how much it hurts the world and environment. I am doing my TED talk on this subject to promote the film and spread the word about plastic pollution. It has also shown me how serious this problem has become and how it is a race against time.</a:t>
            </a:r>
          </a:p>
          <a:p>
            <a:endParaRPr lang="en-GB" dirty="0"/>
          </a:p>
          <a:p>
            <a:endParaRPr lang="en-GB" dirty="0"/>
          </a:p>
        </p:txBody>
      </p:sp>
      <p:sp>
        <p:nvSpPr>
          <p:cNvPr id="2" name="Title 1">
            <a:extLst>
              <a:ext uri="{FF2B5EF4-FFF2-40B4-BE49-F238E27FC236}">
                <a16:creationId xmlns:a16="http://schemas.microsoft.com/office/drawing/2014/main" xmlns="" id="{3A6B11F0-DDB5-41CA-8EBE-5D8FF5755DD4}"/>
              </a:ext>
            </a:extLst>
          </p:cNvPr>
          <p:cNvSpPr>
            <a:spLocks noGrp="1"/>
          </p:cNvSpPr>
          <p:nvPr>
            <p:ph type="title"/>
          </p:nvPr>
        </p:nvSpPr>
        <p:spPr>
          <a:xfrm>
            <a:off x="1024128" y="585216"/>
            <a:ext cx="9720072" cy="1499616"/>
          </a:xfrm>
        </p:spPr>
        <p:txBody>
          <a:bodyPr>
            <a:normAutofit/>
          </a:bodyPr>
          <a:lstStyle/>
          <a:p>
            <a:r>
              <a:rPr lang="en-GB" sz="9600" dirty="0"/>
              <a:t>Why it matters to me</a:t>
            </a:r>
          </a:p>
        </p:txBody>
      </p:sp>
    </p:spTree>
    <p:extLst>
      <p:ext uri="{BB962C8B-B14F-4D97-AF65-F5344CB8AC3E}">
        <p14:creationId xmlns:p14="http://schemas.microsoft.com/office/powerpoint/2010/main" val="226262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ish">
            <a:extLst>
              <a:ext uri="{FF2B5EF4-FFF2-40B4-BE49-F238E27FC236}">
                <a16:creationId xmlns:a16="http://schemas.microsoft.com/office/drawing/2014/main" xmlns="" id="{EED17D92-2536-4BAD-A840-F3880A772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540"/>
            <a:ext cx="12192000" cy="6963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17D911AC-00AE-47E8-91C2-BD84955E5053}"/>
              </a:ext>
            </a:extLst>
          </p:cNvPr>
          <p:cNvSpPr>
            <a:spLocks noGrp="1"/>
          </p:cNvSpPr>
          <p:nvPr>
            <p:ph type="title"/>
          </p:nvPr>
        </p:nvSpPr>
        <p:spPr/>
        <p:txBody>
          <a:bodyPr>
            <a:normAutofit/>
          </a:bodyPr>
          <a:lstStyle/>
          <a:p>
            <a:r>
              <a:rPr lang="en-GB" sz="7500" dirty="0"/>
              <a:t>Why it should matter to you</a:t>
            </a:r>
          </a:p>
        </p:txBody>
      </p:sp>
      <p:sp>
        <p:nvSpPr>
          <p:cNvPr id="3" name="Content Placeholder 2">
            <a:extLst>
              <a:ext uri="{FF2B5EF4-FFF2-40B4-BE49-F238E27FC236}">
                <a16:creationId xmlns:a16="http://schemas.microsoft.com/office/drawing/2014/main" xmlns="" id="{B1F56578-9627-478A-82B5-D21BC8759A77}"/>
              </a:ext>
            </a:extLst>
          </p:cNvPr>
          <p:cNvSpPr>
            <a:spLocks noGrp="1"/>
          </p:cNvSpPr>
          <p:nvPr>
            <p:ph idx="1"/>
          </p:nvPr>
        </p:nvSpPr>
        <p:spPr>
          <a:xfrm>
            <a:off x="1024128" y="1702340"/>
            <a:ext cx="9720073" cy="5087566"/>
          </a:xfrm>
        </p:spPr>
        <p:txBody>
          <a:bodyPr>
            <a:normAutofit lnSpcReduction="10000"/>
          </a:bodyPr>
          <a:lstStyle/>
          <a:p>
            <a:r>
              <a:rPr lang="en-GB" dirty="0"/>
              <a:t>How many people like eating seafood or fish?</a:t>
            </a:r>
          </a:p>
          <a:p>
            <a:r>
              <a:rPr lang="en-GB" dirty="0"/>
              <a:t>If you do then here’s something to think about: most marine animals in the ocean have mistaken plastic particles for food and, therefore, when we eat the fish or seafood we are eating the plastic particles they digested.</a:t>
            </a:r>
          </a:p>
          <a:p>
            <a:r>
              <a:rPr lang="en-GB" dirty="0"/>
              <a:t>Globally we produce 280 million tonnes of plastic every year, of which 20 million tonnes ends up in the ocean.</a:t>
            </a:r>
          </a:p>
          <a:p>
            <a:r>
              <a:rPr lang="en-GB" dirty="0"/>
              <a:t>An estimated 5.25 trillion plastic particles, weighing over 250,000 tonnes, are floating in the ocean now. If eaten large quantities, the plastic particles may be poisonous, cause infertility and disrupt the genes of marine life and the humans that eat them too.</a:t>
            </a:r>
          </a:p>
          <a:p>
            <a:r>
              <a:rPr lang="en-GB" dirty="0"/>
              <a:t>5 major ocean gyres, the largest of which is the North Pacific gyre, which now has 6 parts plastic for every 1 part natural plankton. Plankton is responsible for producing more than 50% of the oxygen in our atmosphere.</a:t>
            </a:r>
          </a:p>
          <a:p>
            <a:r>
              <a:rPr lang="en-GB" dirty="0"/>
              <a:t>Plastic pollution results in over US$13 billion of damage to marine ecosystems every year.</a:t>
            </a:r>
          </a:p>
        </p:txBody>
      </p:sp>
    </p:spTree>
    <p:extLst>
      <p:ext uri="{BB962C8B-B14F-4D97-AF65-F5344CB8AC3E}">
        <p14:creationId xmlns:p14="http://schemas.microsoft.com/office/powerpoint/2010/main" val="136338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water bottle no brand">
            <a:extLst>
              <a:ext uri="{FF2B5EF4-FFF2-40B4-BE49-F238E27FC236}">
                <a16:creationId xmlns:a16="http://schemas.microsoft.com/office/drawing/2014/main" xmlns="" id="{E2201B4B-DC5A-47E9-AF17-936F41D80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2" y="0"/>
            <a:ext cx="7309491" cy="68709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9600" dirty="0"/>
              <a:t>What is it?</a:t>
            </a:r>
          </a:p>
        </p:txBody>
      </p:sp>
      <p:sp>
        <p:nvSpPr>
          <p:cNvPr id="3" name="Content Placeholder 2"/>
          <p:cNvSpPr>
            <a:spLocks noGrp="1"/>
          </p:cNvSpPr>
          <p:nvPr>
            <p:ph idx="1"/>
          </p:nvPr>
        </p:nvSpPr>
        <p:spPr>
          <a:xfrm>
            <a:off x="583660" y="1857983"/>
            <a:ext cx="10160541" cy="4834647"/>
          </a:xfrm>
        </p:spPr>
        <p:txBody>
          <a:bodyPr>
            <a:normAutofit/>
          </a:bodyPr>
          <a:lstStyle/>
          <a:p>
            <a:pPr marL="0" indent="0">
              <a:buNone/>
            </a:pPr>
            <a:r>
              <a:rPr lang="en-GB" sz="2800" dirty="0"/>
              <a:t>Amongst the items harming our oceans are:</a:t>
            </a:r>
          </a:p>
          <a:p>
            <a:pPr>
              <a:buFont typeface="Arial" panose="020B0604020202020204" pitchFamily="34" charset="0"/>
              <a:buChar char="•"/>
            </a:pPr>
            <a:r>
              <a:rPr lang="en-GB" sz="2800" dirty="0"/>
              <a:t>Single use plastics such as:</a:t>
            </a:r>
          </a:p>
          <a:p>
            <a:pPr>
              <a:buFont typeface="Arial" panose="020B0604020202020204" pitchFamily="34" charset="0"/>
              <a:buChar char="•"/>
            </a:pPr>
            <a:r>
              <a:rPr lang="en-GB" sz="2800" dirty="0"/>
              <a:t> Straws.</a:t>
            </a:r>
          </a:p>
          <a:p>
            <a:pPr>
              <a:buFont typeface="Arial" panose="020B0604020202020204" pitchFamily="34" charset="0"/>
              <a:buChar char="•"/>
            </a:pPr>
            <a:r>
              <a:rPr lang="en-GB" sz="2800" dirty="0"/>
              <a:t> Plastic carrier bags.</a:t>
            </a:r>
          </a:p>
          <a:p>
            <a:pPr>
              <a:buFont typeface="Arial" panose="020B0604020202020204" pitchFamily="34" charset="0"/>
              <a:buChar char="•"/>
            </a:pPr>
            <a:r>
              <a:rPr lang="en-GB" sz="2800" dirty="0"/>
              <a:t> Plastic water bottles.</a:t>
            </a:r>
          </a:p>
          <a:p>
            <a:pPr>
              <a:buFont typeface="Arial" panose="020B0604020202020204" pitchFamily="34" charset="0"/>
              <a:buChar char="•"/>
            </a:pPr>
            <a:r>
              <a:rPr lang="en-GB" sz="2800" dirty="0"/>
              <a:t> Plastic micro-beads found in some toothpastes, facial wash and other toiletries. They will be banned from sale in the UK by the end of 2017, but much damage has already been done because of them.</a:t>
            </a:r>
          </a:p>
          <a:p>
            <a:pPr>
              <a:buFont typeface="Arial" panose="020B0604020202020204" pitchFamily="34" charset="0"/>
              <a:buChar char="•"/>
            </a:pPr>
            <a:r>
              <a:rPr lang="en-GB" sz="2800" dirty="0"/>
              <a:t> Plastic can binders/holders.</a:t>
            </a:r>
          </a:p>
        </p:txBody>
      </p:sp>
      <p:pic>
        <p:nvPicPr>
          <p:cNvPr id="1030" name="Picture 6" descr="Image result for plastic bag">
            <a:extLst>
              <a:ext uri="{FF2B5EF4-FFF2-40B4-BE49-F238E27FC236}">
                <a16:creationId xmlns:a16="http://schemas.microsoft.com/office/drawing/2014/main" xmlns="" id="{C6929AB9-6AB6-48D0-AAAA-EB575C194A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62292">
            <a:off x="8874468" y="603131"/>
            <a:ext cx="2423626" cy="242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38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litter">
            <a:extLst>
              <a:ext uri="{FF2B5EF4-FFF2-40B4-BE49-F238E27FC236}">
                <a16:creationId xmlns:a16="http://schemas.microsoft.com/office/drawing/2014/main" xmlns="" id="{F47C5266-9732-4290-AA87-7FFE8A0AA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EE3356FA-3BE5-4BDD-AAF5-8E33E5CF312D}"/>
              </a:ext>
            </a:extLst>
          </p:cNvPr>
          <p:cNvSpPr>
            <a:spLocks noGrp="1"/>
          </p:cNvSpPr>
          <p:nvPr>
            <p:ph type="title"/>
          </p:nvPr>
        </p:nvSpPr>
        <p:spPr/>
        <p:txBody>
          <a:bodyPr/>
          <a:lstStyle/>
          <a:p>
            <a:r>
              <a:rPr lang="en-GB" dirty="0"/>
              <a:t>Where does this come from?</a:t>
            </a:r>
          </a:p>
        </p:txBody>
      </p:sp>
      <p:sp>
        <p:nvSpPr>
          <p:cNvPr id="3" name="Content Placeholder 2">
            <a:extLst>
              <a:ext uri="{FF2B5EF4-FFF2-40B4-BE49-F238E27FC236}">
                <a16:creationId xmlns:a16="http://schemas.microsoft.com/office/drawing/2014/main" xmlns="" id="{A0D4C8B3-2C23-4195-97DA-57C23FD5F05D}"/>
              </a:ext>
            </a:extLst>
          </p:cNvPr>
          <p:cNvSpPr>
            <a:spLocks noGrp="1"/>
          </p:cNvSpPr>
          <p:nvPr>
            <p:ph idx="1"/>
          </p:nvPr>
        </p:nvSpPr>
        <p:spPr>
          <a:xfrm>
            <a:off x="1024128" y="2286000"/>
            <a:ext cx="9720073" cy="4023360"/>
          </a:xfrm>
        </p:spPr>
        <p:txBody>
          <a:bodyPr>
            <a:normAutofit/>
          </a:bodyPr>
          <a:lstStyle/>
          <a:p>
            <a:pPr>
              <a:buFont typeface="Arial" panose="020B0604020202020204" pitchFamily="34" charset="0"/>
              <a:buChar char="•"/>
            </a:pPr>
            <a:r>
              <a:rPr lang="en-GB" sz="2800" dirty="0"/>
              <a:t>Plastic pollution comes from:</a:t>
            </a:r>
          </a:p>
          <a:p>
            <a:pPr>
              <a:buFont typeface="Arial" panose="020B0604020202020204" pitchFamily="34" charset="0"/>
              <a:buChar char="•"/>
            </a:pPr>
            <a:r>
              <a:rPr lang="en-GB" sz="2800" dirty="0"/>
              <a:t>Our litter, such as overflowing bins near beaches.</a:t>
            </a:r>
          </a:p>
          <a:p>
            <a:pPr>
              <a:buFont typeface="Arial" panose="020B0604020202020204" pitchFamily="34" charset="0"/>
              <a:buChar char="•"/>
            </a:pPr>
            <a:r>
              <a:rPr lang="en-GB" sz="2800" dirty="0"/>
              <a:t>Poorly managed waste discharges, and litter blown by the wind. </a:t>
            </a:r>
          </a:p>
          <a:p>
            <a:pPr>
              <a:buFont typeface="Arial" panose="020B0604020202020204" pitchFamily="34" charset="0"/>
              <a:buChar char="•"/>
            </a:pPr>
            <a:r>
              <a:rPr lang="en-GB" sz="2800" dirty="0"/>
              <a:t>Sewage systems that feed into the sea.</a:t>
            </a:r>
          </a:p>
          <a:p>
            <a:pPr>
              <a:buFont typeface="Arial" panose="020B0604020202020204" pitchFamily="34" charset="0"/>
              <a:buChar char="•"/>
            </a:pPr>
            <a:r>
              <a:rPr lang="en-GB" sz="2800" dirty="0"/>
              <a:t>Packaging and lost crates from cargo ships. </a:t>
            </a:r>
          </a:p>
          <a:p>
            <a:pPr marL="0" indent="0">
              <a:buNone/>
            </a:pPr>
            <a:r>
              <a:rPr lang="en-GB" sz="2800" dirty="0"/>
              <a:t>All of this plastic causes harmful pollution and it is directly caused by us. </a:t>
            </a:r>
          </a:p>
        </p:txBody>
      </p:sp>
    </p:spTree>
    <p:extLst>
      <p:ext uri="{BB962C8B-B14F-4D97-AF65-F5344CB8AC3E}">
        <p14:creationId xmlns:p14="http://schemas.microsoft.com/office/powerpoint/2010/main" val="326325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s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6614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9600" dirty="0"/>
              <a:t>Our seas</a:t>
            </a:r>
          </a:p>
        </p:txBody>
      </p:sp>
      <p:sp>
        <p:nvSpPr>
          <p:cNvPr id="3" name="Content Placeholder 2"/>
          <p:cNvSpPr>
            <a:spLocks noGrp="1"/>
          </p:cNvSpPr>
          <p:nvPr>
            <p:ph idx="1"/>
          </p:nvPr>
        </p:nvSpPr>
        <p:spPr/>
        <p:txBody>
          <a:bodyPr>
            <a:normAutofit/>
          </a:bodyPr>
          <a:lstStyle/>
          <a:p>
            <a:r>
              <a:rPr lang="en-GB" sz="3200" dirty="0"/>
              <a:t>1.They hold 97% of our Earth’s water.</a:t>
            </a:r>
          </a:p>
          <a:p>
            <a:r>
              <a:rPr lang="en-GB" sz="3200" dirty="0"/>
              <a:t>2. 70% of the world’s oxygen comes from the sea.</a:t>
            </a:r>
          </a:p>
          <a:p>
            <a:r>
              <a:rPr lang="en-GB" sz="3200" dirty="0"/>
              <a:t>3. 97% of the world’s sewage goes straight into the ocean.</a:t>
            </a:r>
          </a:p>
          <a:p>
            <a:r>
              <a:rPr lang="en-GB" sz="3200" dirty="0"/>
              <a:t>4. The ocean is the most powerful force on the planet.</a:t>
            </a:r>
          </a:p>
          <a:p>
            <a:r>
              <a:rPr lang="en-GB" sz="3200" dirty="0"/>
              <a:t>5. At the moment the ocean is our largest rubbish tip.</a:t>
            </a:r>
          </a:p>
        </p:txBody>
      </p:sp>
    </p:spTree>
    <p:extLst>
      <p:ext uri="{BB962C8B-B14F-4D97-AF65-F5344CB8AC3E}">
        <p14:creationId xmlns:p14="http://schemas.microsoft.com/office/powerpoint/2010/main" val="137862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sea life">
            <a:extLst>
              <a:ext uri="{FF2B5EF4-FFF2-40B4-BE49-F238E27FC236}">
                <a16:creationId xmlns:a16="http://schemas.microsoft.com/office/drawing/2014/main" xmlns="" id="{FE905CFD-5F45-457C-9FB4-6408448F6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 y="0"/>
            <a:ext cx="1219581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10000" dirty="0"/>
              <a:t>Sea life</a:t>
            </a:r>
          </a:p>
        </p:txBody>
      </p:sp>
      <p:sp>
        <p:nvSpPr>
          <p:cNvPr id="3" name="Content Placeholder 2"/>
          <p:cNvSpPr>
            <a:spLocks noGrp="1"/>
          </p:cNvSpPr>
          <p:nvPr>
            <p:ph idx="1"/>
          </p:nvPr>
        </p:nvSpPr>
        <p:spPr>
          <a:xfrm>
            <a:off x="1024127" y="2249424"/>
            <a:ext cx="9720073" cy="4023360"/>
          </a:xfrm>
        </p:spPr>
        <p:txBody>
          <a:bodyPr>
            <a:normAutofit/>
          </a:bodyPr>
          <a:lstStyle/>
          <a:p>
            <a:pPr>
              <a:buFont typeface="Courier New" panose="02070309020205020404" pitchFamily="49" charset="0"/>
              <a:buChar char="o"/>
            </a:pPr>
            <a:r>
              <a:rPr lang="en-GB" sz="2800" dirty="0"/>
              <a:t>Plastics injure and kill fish, sea birds and marine mammals.</a:t>
            </a:r>
          </a:p>
          <a:p>
            <a:pPr>
              <a:buFont typeface="Courier New" panose="02070309020205020404" pitchFamily="49" charset="0"/>
              <a:buChar char="o"/>
            </a:pPr>
            <a:r>
              <a:rPr lang="en-GB" sz="2800" dirty="0"/>
              <a:t>693 species of marine life have been affected including all seven species of sea turtle, nearly half of marine mammals, 20% of all seabird species.</a:t>
            </a:r>
          </a:p>
          <a:p>
            <a:pPr>
              <a:buFont typeface="Courier New" panose="02070309020205020404" pitchFamily="49" charset="0"/>
              <a:buChar char="o"/>
            </a:pPr>
            <a:r>
              <a:rPr lang="en-GB" sz="2800" dirty="0"/>
              <a:t>Every year over 100,000 marine mammals and 1 million seabirds are killed by marine debris.</a:t>
            </a:r>
          </a:p>
          <a:p>
            <a:pPr>
              <a:buFont typeface="Courier New" panose="02070309020205020404" pitchFamily="49" charset="0"/>
              <a:buChar char="o"/>
            </a:pPr>
            <a:r>
              <a:rPr lang="en-GB" sz="2800" dirty="0"/>
              <a:t>A lot if sea life are eating plastic, getting trapped and caught up in plastic or getting plastic stuck to or inside them.</a:t>
            </a:r>
          </a:p>
        </p:txBody>
      </p:sp>
    </p:spTree>
    <p:extLst>
      <p:ext uri="{BB962C8B-B14F-4D97-AF65-F5344CB8AC3E}">
        <p14:creationId xmlns:p14="http://schemas.microsoft.com/office/powerpoint/2010/main" val="265175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lastic pollution effects on marine life">
            <a:extLst>
              <a:ext uri="{FF2B5EF4-FFF2-40B4-BE49-F238E27FC236}">
                <a16:creationId xmlns:a16="http://schemas.microsoft.com/office/drawing/2014/main" xmlns="" id="{1462B58C-97B4-4136-B336-50826CB91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15495"/>
            <a:ext cx="3216635" cy="24513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lastic pollution effects on marine life">
            <a:extLst>
              <a:ext uri="{FF2B5EF4-FFF2-40B4-BE49-F238E27FC236}">
                <a16:creationId xmlns:a16="http://schemas.microsoft.com/office/drawing/2014/main" xmlns="" id="{545BDA25-14D4-49D3-8D49-A6EDBD51B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9085" y="-15495"/>
            <a:ext cx="5562600" cy="3133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lastic pollution effects on marine life">
            <a:extLst>
              <a:ext uri="{FF2B5EF4-FFF2-40B4-BE49-F238E27FC236}">
                <a16:creationId xmlns:a16="http://schemas.microsoft.com/office/drawing/2014/main" xmlns="" id="{57C8E55F-A9D1-41FD-8D50-72D90B5655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5745" y="0"/>
            <a:ext cx="4974077" cy="33145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lastic pollution effects on marine life">
            <a:extLst>
              <a:ext uri="{FF2B5EF4-FFF2-40B4-BE49-F238E27FC236}">
                <a16:creationId xmlns:a16="http://schemas.microsoft.com/office/drawing/2014/main" xmlns="" id="{81922568-BE3E-4D09-8F97-0446C4DE6C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26188"/>
            <a:ext cx="3923857" cy="25958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lastic pollution effects on marine life">
            <a:extLst>
              <a:ext uri="{FF2B5EF4-FFF2-40B4-BE49-F238E27FC236}">
                <a16:creationId xmlns:a16="http://schemas.microsoft.com/office/drawing/2014/main" xmlns="" id="{82154789-62F9-4B7C-B509-ABD7448C2F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262134"/>
            <a:ext cx="3060082" cy="25958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plastic pollution effects on marine life">
            <a:extLst>
              <a:ext uri="{FF2B5EF4-FFF2-40B4-BE49-F238E27FC236}">
                <a16:creationId xmlns:a16="http://schemas.microsoft.com/office/drawing/2014/main" xmlns="" id="{4FC34B78-B710-4B9E-9675-74F076EE19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082" y="4286203"/>
            <a:ext cx="3549380" cy="257179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plastic pollution effects on marine life">
            <a:extLst>
              <a:ext uri="{FF2B5EF4-FFF2-40B4-BE49-F238E27FC236}">
                <a16:creationId xmlns:a16="http://schemas.microsoft.com/office/drawing/2014/main" xmlns="" id="{4B033A14-0A68-4CC8-849C-6042AB3A22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3594" y="2571797"/>
            <a:ext cx="4853140" cy="259586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plastic pollution effects on marine life">
            <a:extLst>
              <a:ext uri="{FF2B5EF4-FFF2-40B4-BE49-F238E27FC236}">
                <a16:creationId xmlns:a16="http://schemas.microsoft.com/office/drawing/2014/main" xmlns="" id="{B53C4017-B5A5-4C0C-9BD4-DFB2FE63AD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17360" y="3016699"/>
            <a:ext cx="3952461" cy="23878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plastic pollution effects on marine life">
            <a:extLst>
              <a:ext uri="{FF2B5EF4-FFF2-40B4-BE49-F238E27FC236}">
                <a16:creationId xmlns:a16="http://schemas.microsoft.com/office/drawing/2014/main" xmlns="" id="{E6712D4F-200C-4E24-9288-9EF30153A3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8105" y="5095875"/>
            <a:ext cx="260032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plastic pollution effects on marine life">
            <a:extLst>
              <a:ext uri="{FF2B5EF4-FFF2-40B4-BE49-F238E27FC236}">
                <a16:creationId xmlns:a16="http://schemas.microsoft.com/office/drawing/2014/main" xmlns="" id="{1F4892BE-676D-4150-B5AA-73DC984365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15859" y="4756384"/>
            <a:ext cx="3491726" cy="21016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B4B21A1B-F539-423B-B740-C33F1C3BAC84}"/>
              </a:ext>
            </a:extLst>
          </p:cNvPr>
          <p:cNvSpPr txBox="1"/>
          <p:nvPr/>
        </p:nvSpPr>
        <p:spPr>
          <a:xfrm>
            <a:off x="1174314" y="2826798"/>
            <a:ext cx="8957110" cy="1938992"/>
          </a:xfrm>
          <a:prstGeom prst="rect">
            <a:avLst/>
          </a:prstGeom>
          <a:noFill/>
          <a:ln>
            <a:solidFill>
              <a:schemeClr val="bg1"/>
            </a:solidFill>
          </a:ln>
        </p:spPr>
        <p:txBody>
          <a:bodyPr wrap="square" rtlCol="0">
            <a:spAutoFit/>
          </a:bodyPr>
          <a:lstStyle/>
          <a:p>
            <a:r>
              <a:rPr lang="en-GB" sz="6000" dirty="0">
                <a:solidFill>
                  <a:schemeClr val="bg1"/>
                </a:solidFill>
              </a:rPr>
              <a:t>This is what rubbish is doing to sea life</a:t>
            </a:r>
          </a:p>
        </p:txBody>
      </p:sp>
    </p:spTree>
    <p:extLst>
      <p:ext uri="{BB962C8B-B14F-4D97-AF65-F5344CB8AC3E}">
        <p14:creationId xmlns:p14="http://schemas.microsoft.com/office/powerpoint/2010/main" val="400569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8"/>
                                        </p:tgtEl>
                                        <p:attrNameLst>
                                          <p:attrName>style.visibility</p:attrName>
                                        </p:attrNameLst>
                                      </p:cBhvr>
                                      <p:to>
                                        <p:strVal val="visible"/>
                                      </p:to>
                                    </p:set>
                                    <p:animEffect transition="in" filter="fade">
                                      <p:cBhvr>
                                        <p:cTn id="27" dur="500"/>
                                        <p:tgtEl>
                                          <p:spTgt spid="10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0"/>
                                        </p:tgtEl>
                                        <p:attrNameLst>
                                          <p:attrName>style.visibility</p:attrName>
                                        </p:attrNameLst>
                                      </p:cBhvr>
                                      <p:to>
                                        <p:strVal val="visible"/>
                                      </p:to>
                                    </p:set>
                                    <p:animEffect transition="in" filter="fade">
                                      <p:cBhvr>
                                        <p:cTn id="32" dur="500"/>
                                        <p:tgtEl>
                                          <p:spTgt spid="10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2"/>
                                        </p:tgtEl>
                                        <p:attrNameLst>
                                          <p:attrName>style.visibility</p:attrName>
                                        </p:attrNameLst>
                                      </p:cBhvr>
                                      <p:to>
                                        <p:strVal val="visible"/>
                                      </p:to>
                                    </p:set>
                                    <p:animEffect transition="in" filter="fade">
                                      <p:cBhvr>
                                        <p:cTn id="37" dur="500"/>
                                        <p:tgtEl>
                                          <p:spTgt spid="10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6"/>
                                        </p:tgtEl>
                                        <p:attrNameLst>
                                          <p:attrName>style.visibility</p:attrName>
                                        </p:attrNameLst>
                                      </p:cBhvr>
                                      <p:to>
                                        <p:strVal val="visible"/>
                                      </p:to>
                                    </p:set>
                                    <p:animEffect transition="in" filter="fade">
                                      <p:cBhvr>
                                        <p:cTn id="42" dur="500"/>
                                        <p:tgtEl>
                                          <p:spTgt spid="10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4"/>
                                        </p:tgtEl>
                                        <p:attrNameLst>
                                          <p:attrName>style.visibility</p:attrName>
                                        </p:attrNameLst>
                                      </p:cBhvr>
                                      <p:to>
                                        <p:strVal val="visible"/>
                                      </p:to>
                                    </p:set>
                                    <p:animEffect transition="in" filter="fade">
                                      <p:cBhvr>
                                        <p:cTn id="47" dur="500"/>
                                        <p:tgtEl>
                                          <p:spTgt spid="10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down)">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stop litter">
            <a:extLst>
              <a:ext uri="{FF2B5EF4-FFF2-40B4-BE49-F238E27FC236}">
                <a16:creationId xmlns:a16="http://schemas.microsoft.com/office/drawing/2014/main" xmlns="" id="{7A39C464-623E-47DD-B331-9B9D705F3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06" y="191418"/>
            <a:ext cx="9614170" cy="66665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9600" dirty="0"/>
              <a:t>What can we do?</a:t>
            </a:r>
          </a:p>
        </p:txBody>
      </p:sp>
      <p:sp>
        <p:nvSpPr>
          <p:cNvPr id="3" name="Content Placeholder 2"/>
          <p:cNvSpPr>
            <a:spLocks noGrp="1"/>
          </p:cNvSpPr>
          <p:nvPr>
            <p:ph idx="1"/>
          </p:nvPr>
        </p:nvSpPr>
        <p:spPr/>
        <p:txBody>
          <a:bodyPr>
            <a:normAutofit lnSpcReduction="10000"/>
          </a:bodyPr>
          <a:lstStyle/>
          <a:p>
            <a:r>
              <a:rPr lang="en-GB" dirty="0"/>
              <a:t>There’s loads we can do to stop this situation getting any worse. We can:</a:t>
            </a:r>
          </a:p>
          <a:p>
            <a:pPr>
              <a:buFont typeface="Courier New" panose="02070309020205020404" pitchFamily="49" charset="0"/>
              <a:buChar char="o"/>
            </a:pPr>
            <a:r>
              <a:rPr lang="en-GB" dirty="0"/>
              <a:t> Refuse to use plastic straws</a:t>
            </a:r>
          </a:p>
          <a:p>
            <a:pPr>
              <a:buFont typeface="Courier New" panose="02070309020205020404" pitchFamily="49" charset="0"/>
              <a:buChar char="o"/>
            </a:pPr>
            <a:r>
              <a:rPr lang="en-GB" dirty="0"/>
              <a:t>Buy a reusable water bottle and fill it from a tap or fountain </a:t>
            </a:r>
          </a:p>
          <a:p>
            <a:pPr>
              <a:buFont typeface="Courier New" panose="02070309020205020404" pitchFamily="49" charset="0"/>
              <a:buChar char="o"/>
            </a:pPr>
            <a:r>
              <a:rPr lang="en-GB" dirty="0"/>
              <a:t>Don’t litter – especially plastics</a:t>
            </a:r>
          </a:p>
          <a:p>
            <a:pPr>
              <a:buFont typeface="Courier New" panose="02070309020205020404" pitchFamily="49" charset="0"/>
              <a:buChar char="o"/>
            </a:pPr>
            <a:r>
              <a:rPr lang="en-GB" dirty="0"/>
              <a:t>Litter pick – one item per person a day will make a difference</a:t>
            </a:r>
          </a:p>
          <a:p>
            <a:pPr>
              <a:buFont typeface="Courier New" panose="02070309020205020404" pitchFamily="49" charset="0"/>
              <a:buChar char="o"/>
            </a:pPr>
            <a:r>
              <a:rPr lang="en-GB" dirty="0"/>
              <a:t>Remember the 4 </a:t>
            </a:r>
            <a:r>
              <a:rPr lang="en-GB" dirty="0" err="1"/>
              <a:t>Rs</a:t>
            </a:r>
            <a:r>
              <a:rPr lang="en-GB" dirty="0"/>
              <a:t> – Refuse, reduce, reuse, recycle</a:t>
            </a:r>
          </a:p>
          <a:p>
            <a:pPr>
              <a:buFont typeface="Courier New" panose="02070309020205020404" pitchFamily="49" charset="0"/>
              <a:buChar char="o"/>
            </a:pPr>
            <a:r>
              <a:rPr lang="en-GB" dirty="0"/>
              <a:t>Avoid synthetic fabrics</a:t>
            </a:r>
          </a:p>
          <a:p>
            <a:pPr>
              <a:buFont typeface="Courier New" panose="02070309020205020404" pitchFamily="49" charset="0"/>
              <a:buChar char="o"/>
            </a:pPr>
            <a:r>
              <a:rPr lang="en-GB" dirty="0"/>
              <a:t>Avoid products containing micro-beads</a:t>
            </a:r>
          </a:p>
          <a:p>
            <a:pPr>
              <a:buFont typeface="Courier New" panose="02070309020205020404" pitchFamily="49" charset="0"/>
              <a:buChar char="o"/>
            </a:pPr>
            <a:r>
              <a:rPr lang="en-GB" dirty="0"/>
              <a:t>SPREAD THE WORD</a:t>
            </a:r>
          </a:p>
        </p:txBody>
      </p:sp>
    </p:spTree>
    <p:extLst>
      <p:ext uri="{BB962C8B-B14F-4D97-AF65-F5344CB8AC3E}">
        <p14:creationId xmlns:p14="http://schemas.microsoft.com/office/powerpoint/2010/main" val="170131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down)">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down)">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down)">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332</TotalTime>
  <Words>761</Words>
  <Application>Microsoft Macintosh PowerPoint</Application>
  <PresentationFormat>Widescreen</PresentationFormat>
  <Paragraphs>57</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Courier New</vt:lpstr>
      <vt:lpstr>Tw Cen MT</vt:lpstr>
      <vt:lpstr>Tw Cen MT Condensed</vt:lpstr>
      <vt:lpstr>Wingdings 3</vt:lpstr>
      <vt:lpstr>Integral</vt:lpstr>
      <vt:lpstr>A plastic ocean: plastic pollution</vt:lpstr>
      <vt:lpstr>Why it matters to me</vt:lpstr>
      <vt:lpstr>Why it should matter to you</vt:lpstr>
      <vt:lpstr>What is it?</vt:lpstr>
      <vt:lpstr>Where does this come from?</vt:lpstr>
      <vt:lpstr>Our seas</vt:lpstr>
      <vt:lpstr>Sea life</vt:lpstr>
      <vt:lpstr>PowerPoint Presentation</vt:lpstr>
      <vt:lpstr>What can we do?</vt:lpstr>
    </vt:vector>
  </TitlesOfParts>
  <Company>RM Education</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plastic ocean: plastic pollution</dc:title>
  <dc:creator>Freya MIELE-TRACEY RYH</dc:creator>
  <cp:lastModifiedBy>Tim Meek</cp:lastModifiedBy>
  <cp:revision>47</cp:revision>
  <dcterms:created xsi:type="dcterms:W3CDTF">2017-11-10T15:15:33Z</dcterms:created>
  <dcterms:modified xsi:type="dcterms:W3CDTF">2018-08-25T14:40:17Z</dcterms:modified>
</cp:coreProperties>
</file>